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825" r:id="rId2"/>
  </p:sldMasterIdLst>
  <p:notesMasterIdLst>
    <p:notesMasterId r:id="rId19"/>
  </p:notesMasterIdLst>
  <p:handoutMasterIdLst>
    <p:handoutMasterId r:id="rId20"/>
  </p:handoutMasterIdLst>
  <p:sldIdLst>
    <p:sldId id="2145707758" r:id="rId3"/>
    <p:sldId id="638" r:id="rId4"/>
    <p:sldId id="2145707785" r:id="rId5"/>
    <p:sldId id="2145707783" r:id="rId6"/>
    <p:sldId id="715" r:id="rId7"/>
    <p:sldId id="2145707777" r:id="rId8"/>
    <p:sldId id="631" r:id="rId9"/>
    <p:sldId id="2145707762" r:id="rId10"/>
    <p:sldId id="2145707786" r:id="rId11"/>
    <p:sldId id="725" r:id="rId12"/>
    <p:sldId id="2145707784" r:id="rId13"/>
    <p:sldId id="2145707774" r:id="rId14"/>
    <p:sldId id="733" r:id="rId15"/>
    <p:sldId id="2145707764" r:id="rId16"/>
    <p:sldId id="732" r:id="rId17"/>
    <p:sldId id="2145707775" r:id="rId18"/>
  </p:sldIdLst>
  <p:sldSz cx="12192000" cy="6858000"/>
  <p:notesSz cx="6858000" cy="9144000"/>
  <p:embeddedFontLst>
    <p:embeddedFont>
      <p:font typeface="Merriweather" panose="00000500000000000000" pitchFamily="2" charset="0"/>
      <p:regular r:id="rId21"/>
      <p:bold r:id="rId22"/>
      <p:italic r:id="rId23"/>
      <p:boldItalic r:id="rId24"/>
    </p:embeddedFont>
    <p:embeddedFont>
      <p:font typeface="Verdana" panose="020B0604030504040204" pitchFamily="34" charset="0"/>
      <p:regular r:id="rId25"/>
      <p:bold r:id="rId26"/>
      <p:italic r:id="rId27"/>
      <p:boldItalic r:id="rId28"/>
    </p:embeddedFont>
    <p:embeddedFont>
      <p:font typeface="Vestula" panose="020B0503050302020204" pitchFamily="34" charset="0"/>
      <p:regular r:id="rId29"/>
      <p:bold r:id="rId30"/>
      <p:italic r:id="rId31"/>
      <p:boldItalic r:id="rId32"/>
    </p:embeddedFont>
    <p:embeddedFont>
      <p:font typeface="Vestula Pro" panose="020B0A03060302020204" pitchFamily="34" charset="0"/>
      <p:regular r:id="rId33"/>
    </p:embeddedFont>
    <p:embeddedFont>
      <p:font typeface="Vestula Pro DemiBold" panose="020B0A03060302020204" pitchFamily="34" charset="0"/>
      <p:bold r:id="rId3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6" userDrawn="1">
          <p15:clr>
            <a:srgbClr val="A4A3A4"/>
          </p15:clr>
        </p15:guide>
        <p15:guide id="2" pos="1323" userDrawn="1">
          <p15:clr>
            <a:srgbClr val="A4A3A4"/>
          </p15:clr>
        </p15:guide>
        <p15:guide id="3" orient="horz" pos="1502" userDrawn="1">
          <p15:clr>
            <a:srgbClr val="A4A3A4"/>
          </p15:clr>
        </p15:guide>
        <p15:guide id="4" pos="62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1158"/>
    <a:srgbClr val="4D781F"/>
    <a:srgbClr val="BCD2FF"/>
    <a:srgbClr val="524F47"/>
    <a:srgbClr val="FFFFFF"/>
    <a:srgbClr val="B27F2A"/>
    <a:srgbClr val="A41467"/>
    <a:srgbClr val="FFF0D7"/>
    <a:srgbClr val="C9BEC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7C5246-F2ED-4802-8B16-507DB2370001}" v="21" dt="2026-04-02T08:28:23.8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25" autoAdjust="0"/>
    <p:restoredTop sz="79659" autoAdjust="0"/>
  </p:normalViewPr>
  <p:slideViewPr>
    <p:cSldViewPr snapToGrid="0">
      <p:cViewPr varScale="1">
        <p:scale>
          <a:sx n="52" d="100"/>
          <a:sy n="52" d="100"/>
        </p:scale>
        <p:origin x="552" y="56"/>
      </p:cViewPr>
      <p:guideLst>
        <p:guide orient="horz" pos="1956"/>
        <p:guide pos="1323"/>
        <p:guide orient="horz" pos="1502"/>
        <p:guide pos="6244"/>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microsoft.com/office/2015/10/relationships/revisionInfo" Target="revisionInfo.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7/22/2026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22-7-2026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707959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51905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heeft</a:t>
            </a:r>
            <a:r>
              <a:rPr lang="en-US" sz="1200" b="0" i="0" kern="1200" baseline="0" dirty="0">
                <a:solidFill>
                  <a:schemeClr val="tx1"/>
                </a:solidFill>
                <a:effectLst/>
                <a:latin typeface="Merriweather" pitchFamily="2" charset="77"/>
                <a:ea typeface="+mn-ea"/>
                <a:cs typeface="+mn-cs"/>
              </a:rPr>
              <a:t> van </a:t>
            </a:r>
            <a:r>
              <a:rPr lang="en-US" sz="1200" b="0" i="0" kern="1200" baseline="0" dirty="0" err="1">
                <a:solidFill>
                  <a:schemeClr val="tx1"/>
                </a:solidFill>
                <a:effectLst/>
                <a:latin typeface="Merriweather" pitchFamily="2" charset="77"/>
                <a:ea typeface="+mn-ea"/>
                <a:cs typeface="+mn-cs"/>
              </a:rPr>
              <a:t>oudsher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c</a:t>
            </a:r>
            <a:r>
              <a:rPr lang="en-US" sz="1200" b="0" i="0" kern="1200" dirty="0" err="1">
                <a:solidFill>
                  <a:schemeClr val="tx1"/>
                </a:solidFill>
                <a:effectLst/>
                <a:latin typeface="Merriweather" pitchFamily="2" charset="77"/>
                <a:ea typeface="+mn-ea"/>
                <a:cs typeface="+mn-cs"/>
              </a:rPr>
              <a:t>ontacten</a:t>
            </a:r>
            <a:r>
              <a:rPr lang="en-US" sz="1200" b="0" i="0" kern="1200" dirty="0">
                <a:solidFill>
                  <a:schemeClr val="tx1"/>
                </a:solidFill>
                <a:effectLst/>
                <a:latin typeface="Merriweather" pitchFamily="2" charset="77"/>
                <a:ea typeface="+mn-ea"/>
                <a:cs typeface="+mn-cs"/>
              </a:rPr>
              <a:t> over de hele </a:t>
            </a:r>
            <a:r>
              <a:rPr lang="en-US" sz="1200" b="0" i="0" kern="1200" dirty="0" err="1">
                <a:solidFill>
                  <a:schemeClr val="tx1"/>
                </a:solidFill>
                <a:effectLst/>
                <a:latin typeface="Merriweather" pitchFamily="2" charset="77"/>
                <a:ea typeface="+mn-ea"/>
                <a:cs typeface="+mn-cs"/>
              </a:rPr>
              <a:t>wereld</a:t>
            </a:r>
            <a:r>
              <a:rPr lang="en-US" sz="1200" b="0" i="0" kern="1200" dirty="0">
                <a:solidFill>
                  <a:schemeClr val="tx1"/>
                </a:solidFill>
                <a:effectLst/>
                <a:latin typeface="Merriweather" pitchFamily="2" charset="77"/>
                <a:ea typeface="+mn-ea"/>
                <a:cs typeface="+mn-cs"/>
              </a:rPr>
              <a:t>, met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focus op Europa, </a:t>
            </a:r>
            <a:r>
              <a:rPr lang="en-US" dirty="0" err="1"/>
              <a:t>Azië</a:t>
            </a:r>
            <a:r>
              <a:rPr lang="en-US" dirty="0"/>
              <a:t>, Afrika </a:t>
            </a:r>
            <a:r>
              <a:rPr lang="en-US" dirty="0" err="1"/>
              <a:t>en</a:t>
            </a:r>
            <a:r>
              <a:rPr lang="en-US" dirty="0"/>
              <a:t> </a:t>
            </a:r>
            <a:r>
              <a:rPr lang="en-US" dirty="0" err="1"/>
              <a:t>Latijns</a:t>
            </a:r>
            <a:r>
              <a:rPr lang="en-US" dirty="0"/>
              <a:t>-Amerika</a:t>
            </a:r>
          </a:p>
          <a:p>
            <a:endParaRPr lang="en-US"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Toonaangevende </a:t>
            </a:r>
            <a:r>
              <a:rPr lang="nl-NL" sz="1200" b="0" i="0" u="none" kern="1200" baseline="0" dirty="0" err="1">
                <a:solidFill>
                  <a:schemeClr val="tx1"/>
                </a:solidFill>
                <a:effectLst/>
                <a:latin typeface="Merriweather" pitchFamily="2" charset="77"/>
                <a:ea typeface="+mn-ea"/>
                <a:cs typeface="+mn-cs"/>
              </a:rPr>
              <a:t>onderzoeksuniversiteit</a:t>
            </a:r>
            <a:r>
              <a:rPr lang="nl-NL" sz="1200" b="0" i="0" u="none" kern="1200" baseline="0" dirty="0">
                <a:solidFill>
                  <a:schemeClr val="tx1"/>
                </a:solidFill>
                <a:effectLst/>
                <a:latin typeface="Merriweather" pitchFamily="2" charset="77"/>
                <a:ea typeface="+mn-ea"/>
                <a:cs typeface="+mn-cs"/>
              </a:rPr>
              <a:t>, altijd vernieuwend geweest, impact op de samenleving. Zie tekst Erik. Al sinds 1575 vernieuwen we wetenschap door te verbinden — met elkaar en met de wereld. Waar academische vrijheid leidt tot vernieuwing en maatschappelijke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7</a:t>
            </a:fld>
            <a:endParaRPr lang="nl-NL" dirty="0"/>
          </a:p>
        </p:txBody>
      </p:sp>
    </p:spTree>
    <p:extLst>
      <p:ext uri="{BB962C8B-B14F-4D97-AF65-F5344CB8AC3E}">
        <p14:creationId xmlns:p14="http://schemas.microsoft.com/office/powerpoint/2010/main" val="81313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https://universiteitleiden.nl/onderzoek</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3711903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7">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endParaRPr lang="en-US" dirty="0"/>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6.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38.sv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a:prstGeom prst="rect">
            <a:avLst/>
          </a:prstGeom>
        </p:spPr>
        <p:txBody>
          <a:bodyPr/>
          <a:lstStyle/>
          <a:p>
            <a:r>
              <a:rPr lang="nl-NL" dirty="0"/>
              <a:t>Ontdek de Universiteit Leiden</a:t>
            </a:r>
            <a:endParaRPr lang="en-US" dirty="0"/>
          </a:p>
        </p:txBody>
      </p:sp>
      <p:sp>
        <p:nvSpPr>
          <p:cNvPr id="9" name="Ondertitel 8">
            <a:extLst>
              <a:ext uri="{FF2B5EF4-FFF2-40B4-BE49-F238E27FC236}">
                <a16:creationId xmlns:a16="http://schemas.microsoft.com/office/drawing/2014/main" id="{569DFC75-D08C-931B-EA71-F531D6E370D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 (kennisinstellingen, overheden, bedrijven en organisaties)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Onderwijs in cijfers</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575466"/>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Twee steden: Leiden en Den Haag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173402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39552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14726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191019"/>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a:solidFill>
                  <a:srgbClr val="0C2577"/>
                </a:solidFill>
              </a:rPr>
              <a:t>Noordoost- en Zuidoost-Azië</a:t>
            </a:r>
          </a:p>
          <a:p>
            <a:pPr marL="228600" indent="-228600">
              <a:lnSpc>
                <a:spcPct val="120000"/>
              </a:lnSpc>
              <a:spcBef>
                <a:spcPts val="0"/>
              </a:spcBef>
              <a:spcAft>
                <a:spcPts val="1200"/>
              </a:spcAft>
            </a:pPr>
            <a:r>
              <a:rPr lang="nl-NL">
                <a:solidFill>
                  <a:srgbClr val="0C2577"/>
                </a:solidFill>
              </a:rPr>
              <a:t>Latijns-Amerika</a:t>
            </a:r>
            <a:endParaRPr lang="nl-NL" dirty="0">
              <a:solidFill>
                <a:srgbClr val="0C2577"/>
              </a:solidFill>
            </a:endParaRP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12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82294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179865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a:t>Opgericht in 1575 door Willem van Oranje</a:t>
            </a:r>
          </a:p>
          <a:p>
            <a:pPr marL="0" indent="0">
              <a:lnSpc>
                <a:spcPct val="120000"/>
              </a:lnSpc>
              <a:spcBef>
                <a:spcPts val="0"/>
              </a:spcBef>
              <a:spcAft>
                <a:spcPts val="1200"/>
              </a:spcAft>
              <a:buNone/>
            </a:pPr>
            <a:endParaRPr lang="nl-NL"/>
          </a:p>
          <a:p>
            <a:pPr marL="0" indent="0">
              <a:lnSpc>
                <a:spcPct val="120000"/>
              </a:lnSpc>
              <a:spcBef>
                <a:spcPts val="0"/>
              </a:spcBef>
              <a:spcAft>
                <a:spcPts val="1200"/>
              </a:spcAft>
              <a:buNone/>
            </a:pPr>
            <a:r>
              <a:rPr lang="nl-NL" sz="2400" b="1"/>
              <a:t>Ons motto</a:t>
            </a:r>
          </a:p>
          <a:p>
            <a:pPr marL="0" indent="0">
              <a:lnSpc>
                <a:spcPct val="120000"/>
              </a:lnSpc>
              <a:spcBef>
                <a:spcPts val="0"/>
              </a:spcBef>
              <a:spcAft>
                <a:spcPts val="1200"/>
              </a:spcAft>
              <a:buNone/>
            </a:pPr>
            <a:r>
              <a:rPr lang="nl-NL"/>
              <a:t>Praesidium Libertatis: Bolwerk van Vrijheid</a:t>
            </a:r>
            <a:endParaRPr lang="nl-NL" dirty="0"/>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97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6854251" y="169034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Profiel Universiteit Leiden </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02177" y="2084643"/>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Onderzoek in cijfers</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3198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2890</Words>
  <Application>Microsoft Office PowerPoint</Application>
  <PresentationFormat>Breedbeeld</PresentationFormat>
  <Paragraphs>382</Paragraphs>
  <Slides>16</Slides>
  <Notes>16</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16</vt:i4>
      </vt:variant>
    </vt:vector>
  </HeadingPairs>
  <TitlesOfParts>
    <vt:vector size="26" baseType="lpstr">
      <vt:lpstr>Aptos</vt:lpstr>
      <vt:lpstr>Vestula Pro DemiBold</vt:lpstr>
      <vt:lpstr>Vestula Pro</vt:lpstr>
      <vt:lpstr>Arial</vt:lpstr>
      <vt:lpstr>Vestula</vt:lpstr>
      <vt:lpstr>Merriweather</vt:lpstr>
      <vt:lpstr>Verdana</vt:lpstr>
      <vt:lpstr>Calibri</vt:lpstr>
      <vt:lpstr>Titels</vt:lpstr>
      <vt:lpstr>Inhoud</vt:lpstr>
      <vt:lpstr>Ontdek de Universiteit Leiden</vt:lpstr>
      <vt:lpstr>Eerste universiteit van Nederland</vt:lpstr>
      <vt:lpstr>In twee steden, in een uniek ecosysteem</vt:lpstr>
      <vt:lpstr>Faculteiten</vt:lpstr>
      <vt:lpstr>De universiteit in cijfers</vt:lpstr>
      <vt:lpstr>Vernieuwen en verbinden Strategisch plan 2022-2027</vt:lpstr>
      <vt:lpstr>Internationaal toponderzoek</vt:lpstr>
      <vt:lpstr>Profiel Universiteit Leiden  15 thema’s in 5 domeinen</vt:lpstr>
      <vt:lpstr>Onderzoek in cijfers</vt:lpstr>
      <vt:lpstr>Innovatie en kennisdeling</vt:lpstr>
      <vt:lpstr>Onderwijs in cijfers</vt:lpstr>
      <vt:lpstr>Waarom kiezen studenten voor ons?</vt:lpstr>
      <vt:lpstr>Een leven lang leren</vt:lpstr>
      <vt:lpstr>Internationale samenwerking</vt:lpstr>
      <vt:lpstr>Onze alumni</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Scheen, D.A.C. (Daniël)</cp:lastModifiedBy>
  <cp:revision>59</cp:revision>
  <dcterms:created xsi:type="dcterms:W3CDTF">2026-03-25T17:17:01Z</dcterms:created>
  <dcterms:modified xsi:type="dcterms:W3CDTF">2026-07-22T12:33:23Z</dcterms:modified>
</cp:coreProperties>
</file>