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825" r:id="rId2"/>
  </p:sldMasterIdLst>
  <p:notesMasterIdLst>
    <p:notesMasterId r:id="rId19"/>
  </p:notesMasterIdLst>
  <p:handoutMasterIdLst>
    <p:handoutMasterId r:id="rId20"/>
  </p:handoutMasterIdLst>
  <p:sldIdLst>
    <p:sldId id="2145707758" r:id="rId3"/>
    <p:sldId id="638" r:id="rId4"/>
    <p:sldId id="2145707785" r:id="rId5"/>
    <p:sldId id="2145707783" r:id="rId6"/>
    <p:sldId id="715" r:id="rId7"/>
    <p:sldId id="2145707777" r:id="rId8"/>
    <p:sldId id="631" r:id="rId9"/>
    <p:sldId id="2145707762" r:id="rId10"/>
    <p:sldId id="2145707786" r:id="rId11"/>
    <p:sldId id="725" r:id="rId12"/>
    <p:sldId id="2145707784" r:id="rId13"/>
    <p:sldId id="2145707774" r:id="rId14"/>
    <p:sldId id="733" r:id="rId15"/>
    <p:sldId id="2145707764" r:id="rId16"/>
    <p:sldId id="732" r:id="rId17"/>
    <p:sldId id="2145707775" r:id="rId18"/>
  </p:sldIdLst>
  <p:sldSz cx="12192000" cy="6858000"/>
  <p:notesSz cx="6858000" cy="9144000"/>
  <p:embeddedFontLst>
    <p:embeddedFont>
      <p:font typeface="Merriweather" panose="00000500000000000000" pitchFamily="2" charset="0"/>
      <p:regular r:id="rId21"/>
      <p:bold r:id="rId22"/>
      <p:italic r:id="rId23"/>
      <p:boldItalic r:id="rId24"/>
    </p:embeddedFont>
    <p:embeddedFont>
      <p:font typeface="Verdana" panose="020B0604030504040204" pitchFamily="34" charset="0"/>
      <p:regular r:id="rId25"/>
      <p:bold r:id="rId26"/>
      <p:italic r:id="rId27"/>
      <p:boldItalic r:id="rId28"/>
    </p:embeddedFont>
    <p:embeddedFont>
      <p:font typeface="Vestula" panose="020B0503050302020204" pitchFamily="34" charset="0"/>
      <p:regular r:id="rId29"/>
      <p:bold r:id="rId30"/>
      <p:italic r:id="rId31"/>
      <p:boldItalic r:id="rId32"/>
    </p:embeddedFont>
    <p:embeddedFont>
      <p:font typeface="Vestula Pro" panose="020B0A03060302020204" pitchFamily="34" charset="0"/>
      <p:regular r:id="rId33"/>
    </p:embeddedFont>
    <p:embeddedFont>
      <p:font typeface="Vestula Pro DemiBold" panose="020B0A03060302020204" pitchFamily="34" charset="0"/>
      <p:bold r:id="rId34"/>
    </p:embeddedFont>
  </p:embeddedFontLst>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56" userDrawn="1">
          <p15:clr>
            <a:srgbClr val="A4A3A4"/>
          </p15:clr>
        </p15:guide>
        <p15:guide id="2" pos="1323" userDrawn="1">
          <p15:clr>
            <a:srgbClr val="A4A3A4"/>
          </p15:clr>
        </p15:guide>
        <p15:guide id="3" orient="horz" pos="1502" userDrawn="1">
          <p15:clr>
            <a:srgbClr val="A4A3A4"/>
          </p15:clr>
        </p15:guide>
        <p15:guide id="4" pos="624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eu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1158"/>
    <a:srgbClr val="4D781F"/>
    <a:srgbClr val="BCD2FF"/>
    <a:srgbClr val="524F47"/>
    <a:srgbClr val="FFFFFF"/>
    <a:srgbClr val="B27F2A"/>
    <a:srgbClr val="A41467"/>
    <a:srgbClr val="FFF0D7"/>
    <a:srgbClr val="C9BEC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7C5246-F2ED-4802-8B16-507DB2370001}" v="21" dt="2026-04-02T08:28:23.883"/>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825" autoAdjust="0"/>
    <p:restoredTop sz="79659" autoAdjust="0"/>
  </p:normalViewPr>
  <p:slideViewPr>
    <p:cSldViewPr snapToGrid="0">
      <p:cViewPr varScale="1">
        <p:scale>
          <a:sx n="52" d="100"/>
          <a:sy n="52" d="100"/>
        </p:scale>
        <p:origin x="552" y="56"/>
      </p:cViewPr>
      <p:guideLst>
        <p:guide orient="horz" pos="1956"/>
        <p:guide pos="1323"/>
        <p:guide orient="horz" pos="1502"/>
        <p:guide pos="624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00" d="100"/>
        <a:sy n="100" d="100"/>
      </p:scale>
      <p:origin x="0" y="0"/>
    </p:cViewPr>
  </p:sorterViewPr>
  <p:notesViewPr>
    <p:cSldViewPr snapToGrid="0">
      <p:cViewPr varScale="1">
        <p:scale>
          <a:sx n="86" d="100"/>
          <a:sy n="86" d="100"/>
        </p:scale>
        <p:origin x="2928" y="9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6.fntdata"/><Relationship Id="rId39" Type="http://schemas.microsoft.com/office/2015/10/relationships/revisionInfo" Target="revisionInfo.xml"/><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handoutMaster" Target="handoutMasters/handout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font" Target="fonts/font11.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6CE9F8C-1656-D528-4D96-E70E00ECD7F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Tijdelijke aanduiding voor datum 2">
            <a:extLst>
              <a:ext uri="{FF2B5EF4-FFF2-40B4-BE49-F238E27FC236}">
                <a16:creationId xmlns:a16="http://schemas.microsoft.com/office/drawing/2014/main" id="{2C6A97C3-BF6A-BA94-B29D-F8BFE3D2849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92433-EB11-45DD-98F3-37F08CB289C0}" type="datetimeFigureOut">
              <a:rPr lang="en-US" smtClean="0"/>
              <a:t>7/22/2026</a:t>
            </a:fld>
            <a:endParaRPr lang="en-US"/>
          </a:p>
        </p:txBody>
      </p:sp>
      <p:sp>
        <p:nvSpPr>
          <p:cNvPr id="4" name="Tijdelijke aanduiding voor voettekst 3">
            <a:extLst>
              <a:ext uri="{FF2B5EF4-FFF2-40B4-BE49-F238E27FC236}">
                <a16:creationId xmlns:a16="http://schemas.microsoft.com/office/drawing/2014/main" id="{E1D7915D-0664-11B9-C5B5-B8D689556F4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Tijdelijke aanduiding voor dianummer 4">
            <a:extLst>
              <a:ext uri="{FF2B5EF4-FFF2-40B4-BE49-F238E27FC236}">
                <a16:creationId xmlns:a16="http://schemas.microsoft.com/office/drawing/2014/main" id="{88253C22-14D2-321E-0F1C-1677015106B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10CC976-6A8E-424E-A1B7-0A1033B579DB}" type="slidenum">
              <a:rPr lang="en-US" smtClean="0"/>
              <a:t>‹nr.›</a:t>
            </a:fld>
            <a:endParaRPr lang="en-US"/>
          </a:p>
        </p:txBody>
      </p:sp>
    </p:spTree>
    <p:extLst>
      <p:ext uri="{BB962C8B-B14F-4D97-AF65-F5344CB8AC3E}">
        <p14:creationId xmlns:p14="http://schemas.microsoft.com/office/powerpoint/2010/main" val="2581699899"/>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Merriweather" pitchFamily="2" charset="77"/>
              </a:defRPr>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Merriweather" pitchFamily="2" charset="77"/>
              </a:defRPr>
            </a:lvl1pPr>
          </a:lstStyle>
          <a:p>
            <a:fld id="{74339EEE-E176-7947-8E00-F01126ED10E4}" type="datetimeFigureOut">
              <a:rPr lang="nl-NL" smtClean="0"/>
              <a:pPr/>
              <a:t>22-7-2026</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Merriweather" pitchFamily="2" charset="77"/>
              </a:defRPr>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Merriweather" pitchFamily="2" charset="77"/>
              </a:defRPr>
            </a:lvl1pPr>
          </a:lstStyle>
          <a:p>
            <a:fld id="{637B80C8-3308-6C4F-B1C5-C23743646DBC}" type="slidenum">
              <a:rPr lang="nl-NL" smtClean="0"/>
              <a:pPr/>
              <a:t>‹nr.›</a:t>
            </a:fld>
            <a:endParaRPr lang="nl-NL" dirty="0"/>
          </a:p>
        </p:txBody>
      </p:sp>
    </p:spTree>
    <p:extLst>
      <p:ext uri="{BB962C8B-B14F-4D97-AF65-F5344CB8AC3E}">
        <p14:creationId xmlns:p14="http://schemas.microsoft.com/office/powerpoint/2010/main" val="215225345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Merriweather" pitchFamily="2" charset="77"/>
        <a:ea typeface="+mn-ea"/>
        <a:cs typeface="+mn-cs"/>
      </a:defRPr>
    </a:lvl1pPr>
    <a:lvl2pPr marL="457200" algn="l" defTabSz="914400" rtl="0" eaLnBrk="1" latinLnBrk="0" hangingPunct="1">
      <a:defRPr sz="1200" b="0" i="0" kern="1200">
        <a:solidFill>
          <a:schemeClr val="tx1"/>
        </a:solidFill>
        <a:latin typeface="Merriweather" pitchFamily="2" charset="77"/>
        <a:ea typeface="+mn-ea"/>
        <a:cs typeface="+mn-cs"/>
      </a:defRPr>
    </a:lvl2pPr>
    <a:lvl3pPr marL="914400" algn="l" defTabSz="914400" rtl="0" eaLnBrk="1" latinLnBrk="0" hangingPunct="1">
      <a:defRPr sz="1200" b="0" i="0" kern="1200">
        <a:solidFill>
          <a:schemeClr val="tx1"/>
        </a:solidFill>
        <a:latin typeface="Merriweather" pitchFamily="2" charset="77"/>
        <a:ea typeface="+mn-ea"/>
        <a:cs typeface="+mn-cs"/>
      </a:defRPr>
    </a:lvl3pPr>
    <a:lvl4pPr marL="1371600" algn="l" defTabSz="914400" rtl="0" eaLnBrk="1" latinLnBrk="0" hangingPunct="1">
      <a:defRPr sz="1200" b="0" i="0" kern="1200">
        <a:solidFill>
          <a:schemeClr val="tx1"/>
        </a:solidFill>
        <a:latin typeface="Merriweather" pitchFamily="2" charset="77"/>
        <a:ea typeface="+mn-ea"/>
        <a:cs typeface="+mn-cs"/>
      </a:defRPr>
    </a:lvl4pPr>
    <a:lvl5pPr marL="1828800" algn="l" defTabSz="914400" rtl="0" eaLnBrk="1" latinLnBrk="0" hangingPunct="1">
      <a:defRPr sz="1200" b="0" i="0" kern="1200">
        <a:solidFill>
          <a:schemeClr val="tx1"/>
        </a:solidFill>
        <a:latin typeface="Merriweather"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a:t>
            </a:fld>
            <a:endParaRPr lang="nl-NL" dirty="0"/>
          </a:p>
        </p:txBody>
      </p:sp>
    </p:spTree>
    <p:extLst>
      <p:ext uri="{BB962C8B-B14F-4D97-AF65-F5344CB8AC3E}">
        <p14:creationId xmlns:p14="http://schemas.microsoft.com/office/powerpoint/2010/main" val="2184236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5F58A-E8A9-0AB7-7341-F6B12DA7EF7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BD05F98-C755-0ABC-B83D-9CDC7E0F5F6D}"/>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AAAFDE3-C0BB-2554-B1A3-744C79BB406E}"/>
              </a:ext>
            </a:extLst>
          </p:cNvPr>
          <p:cNvSpPr>
            <a:spLocks noGrp="1"/>
          </p:cNvSpPr>
          <p:nvPr>
            <p:ph type="body" idx="1"/>
          </p:nvPr>
        </p:nvSpPr>
        <p:spPr/>
        <p:txBody>
          <a:bodyPr/>
          <a:lstStyle/>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Voorbeelden van partners</a:t>
            </a:r>
          </a:p>
          <a:p>
            <a:pPr marL="522900" indent="-342900">
              <a:lnSpc>
                <a:spcPct val="120000"/>
              </a:lnSpc>
              <a:spcBef>
                <a:spcPts val="600"/>
              </a:spcBef>
              <a:spcAft>
                <a:spcPts val="1200"/>
              </a:spcAft>
              <a:buClr>
                <a:srgbClr val="001158"/>
              </a:buClr>
              <a:buSzPct val="100000"/>
              <a:buFont typeface="Arial" panose="020B0604020202020204" pitchFamily="34" charset="0"/>
              <a:buChar char="•"/>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LOKAAL</a:t>
            </a:r>
            <a:br>
              <a:rPr lang="nl-NL" dirty="0">
                <a:ea typeface="Verdana" charset="0"/>
                <a:cs typeface="Verdana" charset="0"/>
              </a:rPr>
            </a:b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Leiden Bio </a:t>
            </a:r>
            <a:r>
              <a:rPr lang="nl-NL" dirty="0" err="1">
                <a:ea typeface="Verdana" charset="0"/>
                <a:cs typeface="Verdana" charset="0"/>
              </a:rPr>
              <a:t>Science</a:t>
            </a:r>
            <a:r>
              <a:rPr lang="nl-NL" dirty="0">
                <a:ea typeface="Verdana" charset="0"/>
                <a:cs typeface="Verdana" charset="0"/>
              </a:rPr>
              <a:t> Park </a:t>
            </a:r>
          </a:p>
          <a:p>
            <a:pPr marL="522900" indent="-342900">
              <a:lnSpc>
                <a:spcPct val="120000"/>
              </a:lnSpc>
              <a:spcBef>
                <a:spcPts val="600"/>
              </a:spcBef>
              <a:spcAft>
                <a:spcPts val="600"/>
              </a:spcAft>
              <a:buClr>
                <a:srgbClr val="001158"/>
              </a:buClr>
              <a:buSzPct val="100000"/>
              <a:buFont typeface="Arial" panose="020B0604020202020204" pitchFamily="34" charset="0"/>
              <a:buChar char="•"/>
            </a:pPr>
            <a:r>
              <a:rPr lang="nl-NL" dirty="0" err="1">
                <a:ea typeface="Verdana" charset="0"/>
                <a:cs typeface="Verdana" charset="0"/>
              </a:rPr>
              <a:t>BioPartner</a:t>
            </a:r>
            <a:r>
              <a:rPr lang="nl-NL" dirty="0">
                <a:ea typeface="Verdana" charset="0"/>
                <a:cs typeface="Verdana" charset="0"/>
              </a:rPr>
              <a:t> Center Leiden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LeidenGlobal</a:t>
            </a:r>
            <a:r>
              <a:rPr lang="nl-NL" dirty="0">
                <a:ea typeface="Verdana" charset="0"/>
                <a:cs typeface="Verdana" charset="0"/>
              </a:rPr>
              <a:t>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Lorentz Center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Leiden Kennisstad </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Leidse Instrumentmakers School</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Hogeschool Leiden</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MBO Rijnland</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REGIONAAL</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t>Leiden-Delft-Erasmus </a:t>
            </a:r>
            <a:r>
              <a:rPr lang="nl-NL" dirty="0" err="1"/>
              <a:t>Universities</a:t>
            </a:r>
            <a:endParaRPr lang="nl-NL" dirty="0"/>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Samenwerking met Haagse instellingen</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Key</a:t>
            </a:r>
            <a:r>
              <a:rPr lang="nl-NL" dirty="0">
                <a:ea typeface="Verdana" charset="0"/>
                <a:cs typeface="Verdana" charset="0"/>
              </a:rPr>
              <a:t> </a:t>
            </a:r>
            <a:r>
              <a:rPr lang="nl-NL" dirty="0" err="1">
                <a:ea typeface="Verdana" charset="0"/>
                <a:cs typeface="Verdana" charset="0"/>
              </a:rPr>
              <a:t>Region</a:t>
            </a:r>
            <a:r>
              <a:rPr lang="nl-NL" dirty="0">
                <a:ea typeface="Verdana" charset="0"/>
                <a:cs typeface="Verdana" charset="0"/>
              </a:rPr>
              <a:t> Leiden</a:t>
            </a: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Medical</a:t>
            </a:r>
            <a:r>
              <a:rPr lang="nl-NL" dirty="0">
                <a:ea typeface="Verdana" charset="0"/>
                <a:cs typeface="Verdana" charset="0"/>
              </a:rPr>
              <a:t> Delta</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NATIONAAL</a:t>
            </a:r>
            <a:br>
              <a:rPr lang="nl-NL" dirty="0">
                <a:ea typeface="Verdana" charset="0"/>
                <a:cs typeface="Verdana" charset="0"/>
              </a:rPr>
            </a:br>
            <a:r>
              <a:rPr lang="nl-NL" dirty="0">
                <a:ea typeface="Verdana" charset="0"/>
                <a:cs typeface="Verdana" charset="0"/>
              </a:rPr>
              <a:t> </a:t>
            </a: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Universiteiten van Nederland</a:t>
            </a:r>
          </a:p>
          <a:p>
            <a:pPr marL="180000" indent="0">
              <a:lnSpc>
                <a:spcPct val="120000"/>
              </a:lnSpc>
              <a:spcBef>
                <a:spcPts val="600"/>
              </a:spcBef>
              <a:spcAft>
                <a:spcPts val="1200"/>
              </a:spcAft>
              <a:buClr>
                <a:srgbClr val="001158"/>
              </a:buClr>
              <a:buSzPct val="100000"/>
              <a:buFont typeface="Arial" panose="020B0604020202020204" pitchFamily="34" charset="0"/>
              <a:buNone/>
            </a:pPr>
            <a:endParaRPr lang="nl-NL" dirty="0">
              <a:ea typeface="Verdana" charset="0"/>
              <a:cs typeface="Verdana" charset="0"/>
            </a:endParaRPr>
          </a:p>
          <a:p>
            <a:pPr marL="180000" indent="0">
              <a:lnSpc>
                <a:spcPct val="120000"/>
              </a:lnSpc>
              <a:spcBef>
                <a:spcPts val="600"/>
              </a:spcBef>
              <a:spcAft>
                <a:spcPts val="1200"/>
              </a:spcAft>
              <a:buClr>
                <a:srgbClr val="001158"/>
              </a:buClr>
              <a:buSzPct val="100000"/>
              <a:buFont typeface="Arial" panose="020B0604020202020204" pitchFamily="34" charset="0"/>
              <a:buNone/>
            </a:pPr>
            <a:r>
              <a:rPr lang="nl-NL" dirty="0">
                <a:ea typeface="Verdana" charset="0"/>
                <a:cs typeface="Verdana" charset="0"/>
              </a:rPr>
              <a:t>INTERNATIONAAL</a:t>
            </a:r>
            <a:br>
              <a:rPr lang="nl-NL" dirty="0">
                <a:ea typeface="Verdana" charset="0"/>
                <a:cs typeface="Verdana" charset="0"/>
              </a:rPr>
            </a:b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a:ea typeface="Verdana" charset="0"/>
                <a:cs typeface="Verdana" charset="0"/>
              </a:rPr>
              <a:t>League of European Research </a:t>
            </a:r>
            <a:r>
              <a:rPr lang="nl-NL" dirty="0" err="1">
                <a:ea typeface="Verdana" charset="0"/>
                <a:cs typeface="Verdana" charset="0"/>
              </a:rPr>
              <a:t>Universities</a:t>
            </a:r>
            <a:endParaRPr lang="nl-NL" dirty="0">
              <a:ea typeface="Verdana" charset="0"/>
              <a:cs typeface="Verdana" charset="0"/>
            </a:endParaRPr>
          </a:p>
          <a:p>
            <a:pPr marL="522900" indent="-342900">
              <a:lnSpc>
                <a:spcPct val="120000"/>
              </a:lnSpc>
              <a:spcBef>
                <a:spcPts val="600"/>
              </a:spcBef>
              <a:spcAft>
                <a:spcPts val="1200"/>
              </a:spcAft>
              <a:buClr>
                <a:srgbClr val="001158"/>
              </a:buClr>
              <a:buSzPct val="100000"/>
              <a:buFont typeface="Arial" panose="020B0604020202020204" pitchFamily="34" charset="0"/>
              <a:buChar char="•"/>
            </a:pPr>
            <a:r>
              <a:rPr lang="nl-NL" dirty="0" err="1">
                <a:ea typeface="Verdana" charset="0"/>
                <a:cs typeface="Verdana" charset="0"/>
              </a:rPr>
              <a:t>Una</a:t>
            </a:r>
            <a:r>
              <a:rPr lang="nl-NL" dirty="0">
                <a:ea typeface="Verdana" charset="0"/>
                <a:cs typeface="Verdana" charset="0"/>
              </a:rPr>
              <a:t> Europa</a:t>
            </a:r>
            <a:endParaRPr lang="nl-NL" sz="1200" kern="1200" dirty="0">
              <a:solidFill>
                <a:schemeClr val="tx1"/>
              </a:solidFill>
              <a:effectLst/>
            </a:endParaRPr>
          </a:p>
          <a:p>
            <a:pPr>
              <a:defRPr/>
            </a:pPr>
            <a:endParaRPr lang="nl-NL" sz="1200" kern="1200" dirty="0">
              <a:solidFill>
                <a:schemeClr val="tx1"/>
              </a:solidFill>
              <a:effectLst/>
            </a:endParaRPr>
          </a:p>
          <a:p>
            <a:pPr>
              <a:defRPr/>
            </a:pPr>
            <a:endParaRPr lang="nl-NL" sz="1200" kern="1200" dirty="0">
              <a:solidFill>
                <a:schemeClr val="tx1"/>
              </a:solidFill>
              <a:effectLst/>
            </a:endParaRPr>
          </a:p>
          <a:p>
            <a:pPr>
              <a:defRPr/>
            </a:pPr>
            <a:r>
              <a:rPr lang="nl-NL" sz="1200" kern="1200" dirty="0">
                <a:solidFill>
                  <a:schemeClr val="tx1"/>
                </a:solidFill>
                <a:effectLst/>
              </a:rPr>
              <a:t>De Universiteit Leiden werkt lokaal, regionaal en internationaal met vele partners samen. Met het Leids Universitair Medisch Centrum – </a:t>
            </a:r>
            <a:r>
              <a:rPr lang="nl-NL" dirty="0"/>
              <a:t>LUMC – werken </a:t>
            </a:r>
            <a:r>
              <a:rPr lang="nl-NL" sz="1200" kern="1200" dirty="0">
                <a:solidFill>
                  <a:schemeClr val="tx1"/>
                </a:solidFill>
                <a:effectLst/>
              </a:rPr>
              <a:t>we heel nauw samen aan onderzoek en onderwijs (via onze hoogleraren en de opleiding geneeskunde). We zijn een van de partners in </a:t>
            </a:r>
            <a:r>
              <a:rPr lang="nl-NL" sz="1200" kern="1200" dirty="0" err="1">
                <a:solidFill>
                  <a:schemeClr val="tx1"/>
                </a:solidFill>
                <a:effectLst/>
              </a:rPr>
              <a:t>Medical</a:t>
            </a:r>
            <a:r>
              <a:rPr lang="nl-NL" sz="1200" kern="1200" dirty="0">
                <a:solidFill>
                  <a:schemeClr val="tx1"/>
                </a:solidFill>
                <a:effectLst/>
              </a:rPr>
              <a:t> Delta, de Zuid-Hollandse samenwerkingsverband van kennisinstellingen, bedrijfsleven en overheid voor life </a:t>
            </a:r>
            <a:r>
              <a:rPr lang="nl-NL" sz="1200" kern="1200" dirty="0" err="1">
                <a:solidFill>
                  <a:schemeClr val="tx1"/>
                </a:solidFill>
                <a:effectLst/>
              </a:rPr>
              <a:t>sciences</a:t>
            </a:r>
            <a:r>
              <a:rPr lang="nl-NL" sz="1200" kern="1200" dirty="0">
                <a:solidFill>
                  <a:schemeClr val="tx1"/>
                </a:solidFill>
                <a:effectLst/>
              </a:rPr>
              <a:t> en medische technologie. Met LURIS werken universiteit</a:t>
            </a:r>
            <a:r>
              <a:rPr lang="nl-NL" sz="1200" kern="1200" baseline="0" dirty="0">
                <a:solidFill>
                  <a:schemeClr val="tx1"/>
                </a:solidFill>
                <a:effectLst/>
              </a:rPr>
              <a:t> en LUMC </a:t>
            </a:r>
            <a:r>
              <a:rPr lang="nl-NL" sz="1200" kern="1200" dirty="0">
                <a:solidFill>
                  <a:schemeClr val="tx1"/>
                </a:solidFill>
                <a:effectLst/>
              </a:rPr>
              <a:t>aan contacten tussen ondernemende academici</a:t>
            </a:r>
            <a:r>
              <a:rPr lang="nl-NL" sz="1200" kern="1200" baseline="0" dirty="0">
                <a:solidFill>
                  <a:schemeClr val="tx1"/>
                </a:solidFill>
                <a:effectLst/>
              </a:rPr>
              <a:t> en het</a:t>
            </a:r>
            <a:r>
              <a:rPr lang="nl-NL" sz="1200" kern="1200" dirty="0">
                <a:solidFill>
                  <a:schemeClr val="tx1"/>
                </a:solidFill>
                <a:effectLst/>
              </a:rPr>
              <a:t> bedrijfsleven. We</a:t>
            </a:r>
            <a:r>
              <a:rPr lang="nl-NL" sz="1200" kern="1200" baseline="0" dirty="0">
                <a:solidFill>
                  <a:schemeClr val="tx1"/>
                </a:solidFill>
                <a:effectLst/>
              </a:rPr>
              <a:t> ontwikkelen ons in twee steden samen met de twee gemeentes.</a:t>
            </a:r>
          </a:p>
          <a:p>
            <a:pPr>
              <a:defRPr/>
            </a:pPr>
            <a:endParaRPr lang="nl-NL" sz="1200" kern="1200" baseline="0" dirty="0">
              <a:solidFill>
                <a:schemeClr val="tx1"/>
              </a:solidFill>
              <a:effectLst/>
            </a:endParaRPr>
          </a:p>
          <a:p>
            <a:pPr>
              <a:defRPr/>
            </a:pPr>
            <a:r>
              <a:rPr lang="nl-NL" sz="1200" kern="1200" dirty="0">
                <a:solidFill>
                  <a:schemeClr val="tx1"/>
                </a:solidFill>
                <a:effectLst/>
              </a:rPr>
              <a:t>In Leiden werken i</a:t>
            </a:r>
            <a:r>
              <a:rPr lang="nl-NL" sz="1200" kern="1200" baseline="0" dirty="0">
                <a:solidFill>
                  <a:schemeClr val="tx1"/>
                </a:solidFill>
                <a:effectLst/>
              </a:rPr>
              <a:t>n </a:t>
            </a:r>
            <a:r>
              <a:rPr lang="nl-NL" sz="1200" kern="1200" dirty="0">
                <a:solidFill>
                  <a:schemeClr val="tx1"/>
                </a:solidFill>
                <a:effectLst/>
              </a:rPr>
              <a:t>het LBSP onze onderzoekers met gespecialiseerde bedrijven aan bruikbare vindingen/producten in de life </a:t>
            </a:r>
            <a:r>
              <a:rPr lang="nl-NL" sz="1200" kern="1200" dirty="0" err="1">
                <a:solidFill>
                  <a:schemeClr val="tx1"/>
                </a:solidFill>
                <a:effectLst/>
              </a:rPr>
              <a:t>sciences</a:t>
            </a:r>
            <a:r>
              <a:rPr lang="nl-NL" sz="1200" kern="1200" dirty="0">
                <a:solidFill>
                  <a:schemeClr val="tx1"/>
                </a:solidFill>
                <a:effectLst/>
              </a:rPr>
              <a:t>.</a:t>
            </a:r>
          </a:p>
          <a:p>
            <a:pPr>
              <a:defRPr/>
            </a:pPr>
            <a:endParaRPr lang="nl-NL" sz="1200" kern="1200" dirty="0">
              <a:solidFill>
                <a:schemeClr val="tx1"/>
              </a:solidFill>
              <a:effectLst/>
            </a:endParaRPr>
          </a:p>
          <a:p>
            <a:pPr>
              <a:defRPr/>
            </a:pPr>
            <a:r>
              <a:rPr lang="nl-NL" sz="1200" kern="1200" dirty="0">
                <a:solidFill>
                  <a:schemeClr val="tx1"/>
                </a:solidFill>
                <a:effectLst/>
              </a:rPr>
              <a:t>In LDE, de alliantie met Erasmus Universiteit en </a:t>
            </a:r>
            <a:r>
              <a:rPr lang="nl-NL" sz="1200" kern="1200" dirty="0" err="1">
                <a:solidFill>
                  <a:schemeClr val="tx1"/>
                </a:solidFill>
                <a:effectLst/>
              </a:rPr>
              <a:t>TuDelft</a:t>
            </a:r>
            <a:r>
              <a:rPr lang="nl-NL" sz="1200" kern="1200" dirty="0">
                <a:solidFill>
                  <a:schemeClr val="tx1"/>
                </a:solidFill>
                <a:effectLst/>
              </a:rPr>
              <a:t>, werken we aan gezamenlijk onderzoek en onderwijs. We zijn met nog 23 Europese </a:t>
            </a:r>
            <a:r>
              <a:rPr lang="nl-NL" sz="1200" kern="1200" dirty="0" err="1">
                <a:solidFill>
                  <a:schemeClr val="tx1"/>
                </a:solidFill>
                <a:effectLst/>
              </a:rPr>
              <a:t>onderzoeksuniversiteiten</a:t>
            </a:r>
            <a:r>
              <a:rPr lang="nl-NL" sz="1200" kern="1200" dirty="0">
                <a:solidFill>
                  <a:schemeClr val="tx1"/>
                </a:solidFill>
                <a:effectLst/>
              </a:rPr>
              <a:t> lid van de LERU.</a:t>
            </a:r>
          </a:p>
          <a:p>
            <a:pPr>
              <a:defRPr/>
            </a:pPr>
            <a:endParaRPr lang="nl-NL" sz="1200" kern="1200" dirty="0">
              <a:solidFill>
                <a:schemeClr val="tx1"/>
              </a:solidFill>
              <a:effectLst/>
            </a:endParaRPr>
          </a:p>
          <a:p>
            <a:pPr>
              <a:defRPr/>
            </a:pPr>
            <a:r>
              <a:rPr lang="nl-NL" sz="1200" kern="1200" dirty="0">
                <a:solidFill>
                  <a:schemeClr val="tx1"/>
                </a:solidFill>
                <a:effectLst/>
              </a:rPr>
              <a:t>Met de Hogeschool der Kunsten in Den Haag (conservatorium, kunstacademie) bieden we gezamenlijke opleidingen aan en onderzoeksmogelijkheden. En zo zijn er nog veel meer voorbeelden van samenwerking. Zoals met het LUF, het fonds waaraan onze alumni geld schenken om ons</a:t>
            </a:r>
            <a:r>
              <a:rPr lang="nl-NL" sz="1200" kern="1200" baseline="0" dirty="0">
                <a:solidFill>
                  <a:schemeClr val="tx1"/>
                </a:solidFill>
                <a:effectLst/>
              </a:rPr>
              <a:t> te steunen. </a:t>
            </a:r>
          </a:p>
          <a:p>
            <a:pPr>
              <a:defRPr/>
            </a:pPr>
            <a:endParaRPr lang="nl-NL" sz="1200" kern="1200" baseline="0" dirty="0">
              <a:solidFill>
                <a:schemeClr val="tx1"/>
              </a:solidFill>
              <a:effectLst/>
            </a:endParaRPr>
          </a:p>
          <a:p>
            <a:pPr>
              <a:defRPr/>
            </a:pPr>
            <a:endParaRPr lang="nl-NL" sz="1200" kern="1200" baseline="0" dirty="0">
              <a:solidFill>
                <a:schemeClr val="tx1"/>
              </a:solidFill>
              <a:effectLst/>
            </a:endParaRPr>
          </a:p>
          <a:p>
            <a:pPr rtl="0" eaLnBrk="1" fontAlgn="auto" latinLnBrk="0" hangingPunct="1"/>
            <a:r>
              <a:rPr lang="en-US" sz="1200" b="0" i="0" kern="1200" dirty="0">
                <a:solidFill>
                  <a:schemeClr val="tx1"/>
                </a:solidFill>
                <a:effectLst/>
                <a:latin typeface="Merriweather" pitchFamily="2" charset="77"/>
                <a:ea typeface="+mn-ea"/>
                <a:cs typeface="+mn-cs"/>
              </a:rPr>
              <a:t>ns </a:t>
            </a:r>
            <a:r>
              <a:rPr lang="en-US" sz="1200" b="0" i="0" kern="1200" dirty="0" err="1">
                <a:solidFill>
                  <a:schemeClr val="tx1"/>
                </a:solidFill>
                <a:effectLst/>
                <a:latin typeface="Merriweather" pitchFamily="2" charset="77"/>
                <a:ea typeface="+mn-ea"/>
                <a:cs typeface="+mn-cs"/>
              </a:rPr>
              <a:t>onderzoek</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onderwijs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hebben</a:t>
            </a:r>
            <a:r>
              <a:rPr lang="en-US" sz="1200" b="0" i="0" kern="1200" baseline="0" dirty="0">
                <a:solidFill>
                  <a:schemeClr val="tx1"/>
                </a:solidFill>
                <a:effectLst/>
                <a:latin typeface="Merriweather" pitchFamily="2" charset="77"/>
                <a:ea typeface="+mn-ea"/>
                <a:cs typeface="+mn-cs"/>
              </a:rPr>
              <a:t> impact, ze </a:t>
            </a:r>
            <a:r>
              <a:rPr lang="en-US" sz="1200" b="0" i="0" kern="1200" baseline="0" dirty="0" err="1">
                <a:solidFill>
                  <a:schemeClr val="tx1"/>
                </a:solidFill>
                <a:effectLst/>
                <a:latin typeface="Merriweather" pitchFamily="2" charset="77"/>
                <a:ea typeface="+mn-ea"/>
                <a:cs typeface="+mn-cs"/>
              </a:rPr>
              <a:t>doen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ertoe</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onze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maatschappij</a:t>
            </a:r>
            <a:r>
              <a:rPr lang="en-US" sz="1200" b="0" i="0" kern="1200" baseline="0" dirty="0">
                <a:solidFill>
                  <a:schemeClr val="tx1"/>
                </a:solidFill>
                <a:effectLst/>
                <a:latin typeface="Merriweather" pitchFamily="2" charset="77"/>
                <a:ea typeface="+mn-ea"/>
                <a:cs typeface="+mn-cs"/>
              </a:rPr>
              <a:t>. Op </a:t>
            </a:r>
            <a:r>
              <a:rPr lang="en-US" sz="1200" b="0" i="0" kern="1200" baseline="0" dirty="0" err="1">
                <a:solidFill>
                  <a:schemeClr val="tx1"/>
                </a:solidFill>
                <a:effectLst/>
                <a:latin typeface="Merriweather" pitchFamily="2" charset="77"/>
                <a:ea typeface="+mn-ea"/>
                <a:cs typeface="+mn-cs"/>
              </a:rPr>
              <a:t>velerlei</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vlakken</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brengen</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wetenschappelijke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kennis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verder</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leveren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jaarlijks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hoogopleide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jonge</a:t>
            </a:r>
            <a:r>
              <a:rPr lang="en-US" sz="1200" b="0" i="0" kern="1200" baseline="0" dirty="0">
                <a:solidFill>
                  <a:schemeClr val="tx1"/>
                </a:solidFill>
                <a:effectLst/>
                <a:latin typeface="Merriweather" pitchFamily="2" charset="77"/>
                <a:ea typeface="+mn-ea"/>
                <a:cs typeface="+mn-cs"/>
              </a:rPr>
              <a:t> professionals </a:t>
            </a:r>
            <a:r>
              <a:rPr lang="en-US" sz="1200" b="0" i="0" kern="1200" baseline="0" dirty="0" err="1">
                <a:solidFill>
                  <a:schemeClr val="tx1"/>
                </a:solidFill>
                <a:effectLst/>
                <a:latin typeface="Merriweather" pitchFamily="2" charset="77"/>
                <a:ea typeface="+mn-ea"/>
                <a:cs typeface="+mn-cs"/>
              </a:rPr>
              <a:t>af</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onze</a:t>
            </a:r>
            <a:r>
              <a:rPr lang="en-US" sz="1200" b="0" i="0" kern="1200" baseline="0" dirty="0">
                <a:solidFill>
                  <a:schemeClr val="tx1"/>
                </a:solidFill>
                <a:effectLst/>
                <a:latin typeface="Merriweather" pitchFamily="2" charset="77"/>
                <a:ea typeface="+mn-ea"/>
                <a:cs typeface="+mn-cs"/>
              </a:rPr>
              <a:t> alumni </a:t>
            </a:r>
            <a:r>
              <a:rPr lang="en-US" sz="1200" b="0" i="0" kern="1200" baseline="0" dirty="0" err="1">
                <a:solidFill>
                  <a:schemeClr val="tx1"/>
                </a:solidFill>
                <a:effectLst/>
                <a:latin typeface="Merriweather" pitchFamily="2" charset="77"/>
                <a:ea typeface="+mn-ea"/>
                <a:cs typeface="+mn-cs"/>
              </a:rPr>
              <a:t>zetten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zich</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voor</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samenleving</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werken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samen</a:t>
            </a:r>
            <a:r>
              <a:rPr lang="en-US" sz="1200" b="0" i="0" kern="1200" baseline="0" dirty="0">
                <a:solidFill>
                  <a:schemeClr val="tx1"/>
                </a:solidFill>
                <a:effectLst/>
                <a:latin typeface="Merriweather" pitchFamily="2" charset="77"/>
                <a:ea typeface="+mn-ea"/>
                <a:cs typeface="+mn-cs"/>
              </a:rPr>
              <a:t> met het </a:t>
            </a:r>
            <a:r>
              <a:rPr lang="en-US" sz="1200" b="0" i="0" kern="1200" baseline="0" dirty="0" err="1">
                <a:solidFill>
                  <a:schemeClr val="tx1"/>
                </a:solidFill>
                <a:effectLst/>
                <a:latin typeface="Merriweather" pitchFamily="2" charset="77"/>
                <a:ea typeface="+mn-ea"/>
                <a:cs typeface="+mn-cs"/>
              </a:rPr>
              <a:t>beroepsveld</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veel</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hoogleraren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zijn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ook</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buiten</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universiteit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actief</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hun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vak</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doen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opdrachten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voor</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ministeries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maatschappelijke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organisaties</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werken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samen</a:t>
            </a:r>
            <a:r>
              <a:rPr lang="en-US" sz="1200" b="0" i="0" kern="1200" baseline="0" dirty="0">
                <a:solidFill>
                  <a:schemeClr val="tx1"/>
                </a:solidFill>
                <a:effectLst/>
                <a:latin typeface="Merriweather" pitchFamily="2" charset="77"/>
                <a:ea typeface="+mn-ea"/>
                <a:cs typeface="+mn-cs"/>
              </a:rPr>
              <a:t> met het </a:t>
            </a:r>
            <a:r>
              <a:rPr lang="en-US" sz="1200" b="0" i="0" kern="1200" baseline="0" dirty="0" err="1">
                <a:solidFill>
                  <a:schemeClr val="tx1"/>
                </a:solidFill>
                <a:effectLst/>
                <a:latin typeface="Merriweather" pitchFamily="2" charset="77"/>
                <a:ea typeface="+mn-ea"/>
                <a:cs typeface="+mn-cs"/>
              </a:rPr>
              <a:t>bedrijfsleven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bijvoorbeeld</a:t>
            </a:r>
            <a:r>
              <a:rPr lang="en-US" sz="1200" b="0" i="0" kern="1200" baseline="0" dirty="0">
                <a:solidFill>
                  <a:schemeClr val="tx1"/>
                </a:solidFill>
                <a:effectLst/>
                <a:latin typeface="Merriweather" pitchFamily="2" charset="77"/>
                <a:ea typeface="+mn-ea"/>
                <a:cs typeface="+mn-cs"/>
              </a:rPr>
              <a:t> op het Leiden Bio Science Park. Met </a:t>
            </a:r>
            <a:r>
              <a:rPr lang="en-US" sz="1200" b="0" i="0" kern="1200" baseline="0" dirty="0" err="1">
                <a:solidFill>
                  <a:schemeClr val="tx1"/>
                </a:solidFill>
                <a:effectLst/>
                <a:latin typeface="Merriweather" pitchFamily="2" charset="77"/>
                <a:ea typeface="+mn-ea"/>
                <a:cs typeface="+mn-cs"/>
              </a:rPr>
              <a:t>laagdrempelige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wetenschap</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bereiken</a:t>
            </a:r>
            <a:r>
              <a:rPr lang="en-US" sz="1200" b="0" i="0" kern="1200" baseline="0" dirty="0">
                <a:solidFill>
                  <a:schemeClr val="tx1"/>
                </a:solidFill>
                <a:effectLst/>
                <a:latin typeface="Merriweather" pitchFamily="2" charset="77"/>
                <a:ea typeface="+mn-ea"/>
                <a:cs typeface="+mn-cs"/>
              </a:rPr>
              <a:t> we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breed </a:t>
            </a:r>
            <a:r>
              <a:rPr lang="en-US" sz="1200" b="0" i="0" kern="1200" baseline="0" dirty="0" err="1">
                <a:solidFill>
                  <a:schemeClr val="tx1"/>
                </a:solidFill>
                <a:effectLst/>
                <a:latin typeface="Merriweather" pitchFamily="2" charset="77"/>
                <a:ea typeface="+mn-ea"/>
                <a:cs typeface="+mn-cs"/>
              </a:rPr>
              <a:t>publiek</a:t>
            </a:r>
            <a:r>
              <a:rPr lang="en-US" sz="1200" b="0" i="0" kern="1200" baseline="0" dirty="0">
                <a:solidFill>
                  <a:schemeClr val="tx1"/>
                </a:solidFill>
                <a:effectLst/>
                <a:latin typeface="Merriweather" pitchFamily="2" charset="77"/>
                <a:ea typeface="+mn-ea"/>
                <a:cs typeface="+mn-cs"/>
              </a:rPr>
              <a:t>: op Lowlands, </a:t>
            </a:r>
            <a:r>
              <a:rPr lang="en-US" sz="1200" b="0" i="0" kern="1200" baseline="0" dirty="0" err="1">
                <a:solidFill>
                  <a:schemeClr val="tx1"/>
                </a:solidFill>
                <a:effectLst/>
                <a:latin typeface="Merriweather" pitchFamily="2" charset="77"/>
                <a:ea typeface="+mn-ea"/>
                <a:cs typeface="+mn-cs"/>
              </a:rPr>
              <a:t>tijdens</a:t>
            </a:r>
            <a:r>
              <a:rPr lang="en-US" sz="1200" b="0" i="0" kern="1200" baseline="0" dirty="0">
                <a:solidFill>
                  <a:schemeClr val="tx1"/>
                </a:solidFill>
                <a:effectLst/>
                <a:latin typeface="Merriweather" pitchFamily="2" charset="77"/>
                <a:ea typeface="+mn-ea"/>
                <a:cs typeface="+mn-cs"/>
              </a:rPr>
              <a:t> pop–</a:t>
            </a:r>
            <a:r>
              <a:rPr lang="en-US" sz="1200" b="0" i="0" kern="1200" baseline="0" dirty="0" err="1">
                <a:solidFill>
                  <a:schemeClr val="tx1"/>
                </a:solidFill>
                <a:effectLst/>
                <a:latin typeface="Merriweather" pitchFamily="2" charset="77"/>
                <a:ea typeface="+mn-ea"/>
                <a:cs typeface="+mn-cs"/>
              </a:rPr>
              <a:t>upcolleges</a:t>
            </a:r>
            <a:r>
              <a:rPr lang="en-US" sz="1200" b="0" i="0" kern="1200" baseline="0" dirty="0">
                <a:solidFill>
                  <a:schemeClr val="tx1"/>
                </a:solidFill>
                <a:effectLst/>
                <a:latin typeface="Merriweather" pitchFamily="2" charset="77"/>
                <a:ea typeface="+mn-ea"/>
                <a:cs typeface="+mn-cs"/>
              </a:rPr>
              <a:t> of science cafes in Den Haag, de Nacht van </a:t>
            </a:r>
            <a:r>
              <a:rPr lang="en-US" sz="1200" b="0" i="0" kern="1200" baseline="0" dirty="0" err="1">
                <a:solidFill>
                  <a:schemeClr val="tx1"/>
                </a:solidFill>
                <a:effectLst/>
                <a:latin typeface="Merriweather" pitchFamily="2" charset="77"/>
                <a:ea typeface="+mn-ea"/>
                <a:cs typeface="+mn-cs"/>
              </a:rPr>
              <a:t>Ontdekkingen</a:t>
            </a:r>
            <a:r>
              <a:rPr lang="en-US" sz="1200" b="0" i="0" kern="1200" baseline="0" dirty="0">
                <a:solidFill>
                  <a:schemeClr val="tx1"/>
                </a:solidFill>
                <a:effectLst/>
                <a:latin typeface="Merriweather" pitchFamily="2" charset="77"/>
                <a:ea typeface="+mn-ea"/>
                <a:cs typeface="+mn-cs"/>
              </a:rPr>
              <a:t>, 3 October University, de </a:t>
            </a:r>
            <a:r>
              <a:rPr lang="en-US" sz="1200" b="0" i="0" kern="1200" baseline="0" dirty="0" err="1">
                <a:solidFill>
                  <a:schemeClr val="tx1"/>
                </a:solidFill>
                <a:effectLst/>
                <a:latin typeface="Merriweather" pitchFamily="2" charset="77"/>
                <a:ea typeface="+mn-ea"/>
                <a:cs typeface="+mn-cs"/>
              </a:rPr>
              <a:t>Wetenschapswarenmarkt</a:t>
            </a:r>
            <a:r>
              <a:rPr lang="en-US" sz="1200" b="0" i="0" kern="1200" baseline="0" dirty="0">
                <a:solidFill>
                  <a:schemeClr val="tx1"/>
                </a:solidFill>
                <a:effectLst/>
                <a:latin typeface="Merriweather" pitchFamily="2" charset="77"/>
                <a:ea typeface="+mn-ea"/>
                <a:cs typeface="+mn-cs"/>
              </a:rPr>
              <a:t> op 3 </a:t>
            </a:r>
            <a:r>
              <a:rPr lang="en-US" sz="1200" b="0" i="0" kern="1200" baseline="0" dirty="0" err="1">
                <a:solidFill>
                  <a:schemeClr val="tx1"/>
                </a:solidFill>
                <a:effectLst/>
                <a:latin typeface="Merriweather" pitchFamily="2" charset="77"/>
                <a:ea typeface="+mn-ea"/>
                <a:cs typeface="+mn-cs"/>
              </a:rPr>
              <a:t>oktober</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Leidse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Museumnacht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met </a:t>
            </a:r>
            <a:r>
              <a:rPr lang="en-US" sz="1200" b="0" i="0" kern="1200" baseline="0" dirty="0" err="1">
                <a:solidFill>
                  <a:schemeClr val="tx1"/>
                </a:solidFill>
                <a:effectLst/>
                <a:latin typeface="Merriweather" pitchFamily="2" charset="77"/>
                <a:ea typeface="+mn-ea"/>
                <a:cs typeface="+mn-cs"/>
              </a:rPr>
              <a:t>populair</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wetenschappelijke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boeken</a:t>
            </a:r>
            <a:r>
              <a:rPr lang="en-US" sz="1200" b="0" i="0" kern="1200" baseline="0" dirty="0">
                <a:solidFill>
                  <a:schemeClr val="tx1"/>
                </a:solidFill>
                <a:effectLst/>
                <a:latin typeface="Merriweather" pitchFamily="2" charset="77"/>
                <a:ea typeface="+mn-ea"/>
                <a:cs typeface="+mn-cs"/>
              </a:rPr>
              <a:t> of </a:t>
            </a:r>
            <a:r>
              <a:rPr lang="en-US" sz="1200" b="0" i="0" kern="1200" baseline="0" dirty="0" err="1">
                <a:solidFill>
                  <a:schemeClr val="tx1"/>
                </a:solidFill>
                <a:effectLst/>
                <a:latin typeface="Merriweather" pitchFamily="2" charset="77"/>
                <a:ea typeface="+mn-ea"/>
                <a:cs typeface="+mn-cs"/>
              </a:rPr>
              <a:t>optredens</a:t>
            </a:r>
            <a:r>
              <a:rPr lang="en-US" sz="1200" b="0" i="0" kern="1200" baseline="0" dirty="0">
                <a:solidFill>
                  <a:schemeClr val="tx1"/>
                </a:solidFill>
                <a:effectLst/>
                <a:latin typeface="Merriweather" pitchFamily="2" charset="77"/>
                <a:ea typeface="+mn-ea"/>
                <a:cs typeface="+mn-cs"/>
              </a:rPr>
              <a:t> in de media.</a:t>
            </a:r>
            <a:endParaRPr lang="en-US" dirty="0">
              <a:effectLst/>
            </a:endParaRPr>
          </a:p>
          <a:p>
            <a:pPr rtl="0" eaLnBrk="1" fontAlgn="auto" latinLnBrk="0" hangingPunct="1"/>
            <a:r>
              <a:rPr lang="nl-NL" sz="1200" b="0" i="0" kern="1200" dirty="0">
                <a:solidFill>
                  <a:schemeClr val="tx1"/>
                </a:solidFill>
                <a:effectLst/>
                <a:latin typeface="Merriweather" pitchFamily="2" charset="77"/>
                <a:ea typeface="+mn-ea"/>
                <a:cs typeface="+mn-cs"/>
              </a:rPr>
              <a:t>Impact op zowel het academische als het </a:t>
            </a:r>
            <a:r>
              <a:rPr lang="nl-NL" sz="1200" b="0" i="0" kern="1200" dirty="0" err="1">
                <a:solidFill>
                  <a:schemeClr val="tx1"/>
                </a:solidFill>
                <a:effectLst/>
                <a:latin typeface="Merriweather" pitchFamily="2" charset="77"/>
                <a:ea typeface="+mn-ea"/>
                <a:cs typeface="+mn-cs"/>
              </a:rPr>
              <a:t>beroepsveld</a:t>
            </a:r>
            <a:r>
              <a:rPr lang="nl-NL" sz="1200" b="0" i="0" kern="1200" dirty="0">
                <a:solidFill>
                  <a:schemeClr val="tx1"/>
                </a:solidFill>
                <a:effectLst/>
                <a:latin typeface="Merriweather" pitchFamily="2" charset="77"/>
                <a:ea typeface="+mn-ea"/>
                <a:cs typeface="+mn-cs"/>
              </a:rPr>
              <a:t>, op de commerciële en de overheidssector. De kennis moet een breed publiek bereiken. Ook alumni zetten zich in voor de maatschappij</a:t>
            </a:r>
            <a:r>
              <a:rPr lang="nl-NL" sz="1200" b="0" i="0" kern="1200" baseline="0" dirty="0">
                <a:solidFill>
                  <a:schemeClr val="tx1"/>
                </a:solidFill>
                <a:effectLst/>
                <a:latin typeface="Merriweather" pitchFamily="2" charset="77"/>
                <a:ea typeface="+mn-ea"/>
                <a:cs typeface="+mn-cs"/>
              </a:rPr>
              <a:t> en het onderwijs. </a:t>
            </a:r>
            <a:endParaRPr lang="en-US" dirty="0">
              <a:effectLst/>
            </a:endParaRPr>
          </a:p>
          <a:p>
            <a:pPr rtl="0" eaLnBrk="1" fontAlgn="auto" latinLnBrk="0" hangingPunct="1"/>
            <a:r>
              <a:rPr lang="nl-NL" sz="1200" b="0" i="0" kern="1200" baseline="0" dirty="0">
                <a:solidFill>
                  <a:schemeClr val="tx1"/>
                </a:solidFill>
                <a:effectLst/>
                <a:latin typeface="Merriweather" pitchFamily="2" charset="77"/>
                <a:ea typeface="+mn-ea"/>
                <a:cs typeface="+mn-cs"/>
              </a:rPr>
              <a:t>(</a:t>
            </a:r>
            <a:r>
              <a:rPr lang="nl-NL" sz="1200" b="0" i="1" kern="1200" baseline="0" dirty="0">
                <a:solidFill>
                  <a:schemeClr val="tx1"/>
                </a:solidFill>
                <a:effectLst/>
                <a:latin typeface="Merriweather" pitchFamily="2" charset="77"/>
                <a:ea typeface="+mn-ea"/>
                <a:cs typeface="+mn-cs"/>
              </a:rPr>
              <a:t>https://www.universiteitleiden.nl/over-ons/impact</a:t>
            </a:r>
            <a:r>
              <a:rPr lang="nl-NL" sz="1200" b="0" i="0" kern="1200" baseline="0" dirty="0">
                <a:solidFill>
                  <a:schemeClr val="tx1"/>
                </a:solidFill>
                <a:effectLst/>
                <a:latin typeface="Merriweather" pitchFamily="2" charset="77"/>
                <a:ea typeface="+mn-ea"/>
                <a:cs typeface="+mn-cs"/>
              </a:rPr>
              <a:t>)</a:t>
            </a:r>
            <a:endParaRPr lang="en-US" dirty="0">
              <a:effectLst/>
            </a:endParaRPr>
          </a:p>
          <a:p>
            <a:pPr rtl="0" eaLnBrk="1" fontAlgn="auto" latinLnBrk="0" hangingPunct="1"/>
            <a:r>
              <a:rPr lang="nl-NL" sz="1200" b="0" i="0" kern="1200" baseline="0" dirty="0">
                <a:solidFill>
                  <a:schemeClr val="tx1"/>
                </a:solidFill>
                <a:effectLst/>
                <a:latin typeface="Merriweather" pitchFamily="2" charset="77"/>
                <a:ea typeface="+mn-ea"/>
                <a:cs typeface="+mn-cs"/>
              </a:rPr>
              <a:t> https://www.universiteitleiden.nl/jaarverslag</a:t>
            </a:r>
            <a:endParaRPr lang="en-US" dirty="0">
              <a:effectLst/>
            </a:endParaRPr>
          </a:p>
          <a:p>
            <a:pPr>
              <a:defRPr/>
            </a:pPr>
            <a:endParaRPr lang="nl-NL" dirty="0"/>
          </a:p>
        </p:txBody>
      </p:sp>
      <p:sp>
        <p:nvSpPr>
          <p:cNvPr id="4" name="Tijdelijke aanduiding voor dianummer 3">
            <a:extLst>
              <a:ext uri="{FF2B5EF4-FFF2-40B4-BE49-F238E27FC236}">
                <a16:creationId xmlns:a16="http://schemas.microsoft.com/office/drawing/2014/main" id="{C40ED1C0-1D5D-9934-3AC3-D2AC5EBF83AC}"/>
              </a:ext>
            </a:extLst>
          </p:cNvPr>
          <p:cNvSpPr>
            <a:spLocks noGrp="1"/>
          </p:cNvSpPr>
          <p:nvPr>
            <p:ph type="sldNum" sz="quarter" idx="5"/>
          </p:nvPr>
        </p:nvSpPr>
        <p:spPr/>
        <p:txBody>
          <a:bodyPr/>
          <a:lstStyle/>
          <a:p>
            <a:fld id="{637B80C8-3308-6C4F-B1C5-C23743646DBC}" type="slidenum">
              <a:rPr lang="nl-NL" smtClean="0"/>
              <a:pPr/>
              <a:t>10</a:t>
            </a:fld>
            <a:endParaRPr lang="nl-NL" dirty="0"/>
          </a:p>
        </p:txBody>
      </p:sp>
    </p:spTree>
    <p:extLst>
      <p:ext uri="{BB962C8B-B14F-4D97-AF65-F5344CB8AC3E}">
        <p14:creationId xmlns:p14="http://schemas.microsoft.com/office/powerpoint/2010/main" val="36792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16727F-3DA3-D81D-76C4-B736F41B769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36A4417-01BE-609E-D9BE-A8DDD6B79F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C60182D-4646-94C2-44FC-3795B2744C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err="1"/>
              <a:t>Cijfers</a:t>
            </a:r>
            <a:r>
              <a:rPr lang="en-US" b="0" i="1" baseline="0" dirty="0"/>
              <a:t> </a:t>
            </a:r>
            <a:r>
              <a:rPr lang="en-US" b="0" i="1" baseline="0" dirty="0" err="1"/>
              <a:t>afkomstig</a:t>
            </a:r>
            <a:r>
              <a:rPr lang="en-US" b="0" i="1" baseline="0" dirty="0"/>
              <a:t> </a:t>
            </a:r>
            <a:r>
              <a:rPr lang="en-US" b="0" i="1" baseline="0" dirty="0" err="1"/>
              <a:t>uit</a:t>
            </a:r>
            <a:r>
              <a:rPr lang="en-US" b="0" i="1" baseline="0" dirty="0"/>
              <a:t> </a:t>
            </a:r>
            <a:r>
              <a:rPr lang="en-US" b="0" i="1" baseline="0" dirty="0" err="1"/>
              <a:t>universitair</a:t>
            </a:r>
            <a:r>
              <a:rPr lang="en-US" b="0" i="1" baseline="0" dirty="0"/>
              <a:t> </a:t>
            </a:r>
            <a:r>
              <a:rPr lang="en-US" b="0" i="1" baseline="0" dirty="0" err="1"/>
              <a:t>jaarverslag</a:t>
            </a:r>
            <a:r>
              <a:rPr lang="en-US" b="0" i="1" baseline="0" dirty="0"/>
              <a:t> 2025</a:t>
            </a:r>
          </a:p>
          <a:p>
            <a:pPr rtl="0"/>
            <a:endParaRPr lang="nl-NL" sz="1200" b="0" i="0" u="none" strike="noStrike" kern="1200" baseline="0" dirty="0">
              <a:solidFill>
                <a:schemeClr val="tx1"/>
              </a:solidFill>
              <a:latin typeface="Merriweather" pitchFamily="2" charset="77"/>
              <a:ea typeface="+mn-ea"/>
              <a:cs typeface="+mn-cs"/>
            </a:endParaRPr>
          </a:p>
          <a:p>
            <a:r>
              <a:rPr lang="nl-NL" b="0" dirty="0"/>
              <a:t>Exact aantal studenten: 33.494</a:t>
            </a:r>
          </a:p>
          <a:p>
            <a:pPr rtl="0"/>
            <a:endParaRPr lang="nl-NL" sz="1200" b="0" i="0" u="none" strike="noStrike" kern="1200" baseline="0" dirty="0">
              <a:solidFill>
                <a:schemeClr val="tx1"/>
              </a:solidFill>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431F90E9-6619-6331-D703-4B89FCADB1A1}"/>
              </a:ext>
            </a:extLst>
          </p:cNvPr>
          <p:cNvSpPr>
            <a:spLocks noGrp="1"/>
          </p:cNvSpPr>
          <p:nvPr>
            <p:ph type="sldNum" sz="quarter" idx="5"/>
          </p:nvPr>
        </p:nvSpPr>
        <p:spPr/>
        <p:txBody>
          <a:bodyPr/>
          <a:lstStyle/>
          <a:p>
            <a:fld id="{637B80C8-3308-6C4F-B1C5-C23743646DBC}" type="slidenum">
              <a:rPr lang="nl-NL" smtClean="0"/>
              <a:pPr/>
              <a:t>11</a:t>
            </a:fld>
            <a:endParaRPr lang="nl-NL" dirty="0"/>
          </a:p>
        </p:txBody>
      </p:sp>
    </p:spTree>
    <p:extLst>
      <p:ext uri="{BB962C8B-B14F-4D97-AF65-F5344CB8AC3E}">
        <p14:creationId xmlns:p14="http://schemas.microsoft.com/office/powerpoint/2010/main" val="152845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Waarom</a:t>
            </a:r>
            <a:r>
              <a:rPr lang="en-US" baseline="0" dirty="0"/>
              <a:t> </a:t>
            </a:r>
            <a:r>
              <a:rPr lang="en-US" baseline="0" dirty="0" err="1"/>
              <a:t>kiezen</a:t>
            </a:r>
            <a:r>
              <a:rPr lang="en-US" baseline="0" dirty="0"/>
              <a:t> </a:t>
            </a:r>
            <a:r>
              <a:rPr lang="en-US" baseline="0" dirty="0" err="1"/>
              <a:t>studenten</a:t>
            </a:r>
            <a:r>
              <a:rPr lang="en-US" baseline="0" dirty="0"/>
              <a:t> </a:t>
            </a:r>
            <a:r>
              <a:rPr lang="en-US" baseline="0" dirty="0" err="1"/>
              <a:t>voor</a:t>
            </a:r>
            <a:r>
              <a:rPr lang="en-US" baseline="0" dirty="0"/>
              <a:t> </a:t>
            </a:r>
            <a:r>
              <a:rPr lang="en-US" baseline="0" dirty="0" err="1"/>
              <a:t>ons</a:t>
            </a:r>
            <a:r>
              <a:rPr lang="en-US" baseline="0" dirty="0"/>
              <a:t>? We </a:t>
            </a:r>
            <a:r>
              <a:rPr lang="en-US" baseline="0" dirty="0" err="1"/>
              <a:t>weten</a:t>
            </a:r>
            <a:r>
              <a:rPr lang="en-US" baseline="0" dirty="0"/>
              <a:t> </a:t>
            </a:r>
            <a:r>
              <a:rPr lang="en-US" baseline="0" dirty="0" err="1"/>
              <a:t>uit</a:t>
            </a:r>
            <a:r>
              <a:rPr lang="en-US" baseline="0" dirty="0"/>
              <a:t> </a:t>
            </a:r>
            <a:r>
              <a:rPr lang="en-US" baseline="0" dirty="0" err="1"/>
              <a:t>onderzoek</a:t>
            </a:r>
            <a:r>
              <a:rPr lang="en-US" baseline="0" dirty="0"/>
              <a:t> </a:t>
            </a:r>
            <a:r>
              <a:rPr lang="en-US" baseline="0" dirty="0" err="1"/>
              <a:t>dat</a:t>
            </a:r>
            <a:r>
              <a:rPr lang="en-US" baseline="0" dirty="0"/>
              <a:t> </a:t>
            </a:r>
            <a:r>
              <a:rPr lang="en-US" baseline="0" dirty="0" err="1"/>
              <a:t>deze</a:t>
            </a:r>
            <a:r>
              <a:rPr lang="en-US" baseline="0" dirty="0"/>
              <a:t> </a:t>
            </a:r>
            <a:r>
              <a:rPr lang="en-US" baseline="0" dirty="0" err="1"/>
              <a:t>aspecten</a:t>
            </a:r>
            <a:r>
              <a:rPr lang="en-US" baseline="0" dirty="0"/>
              <a:t> </a:t>
            </a:r>
            <a:r>
              <a:rPr lang="en-US" baseline="0" dirty="0" err="1"/>
              <a:t>onze</a:t>
            </a:r>
            <a:r>
              <a:rPr lang="en-US" baseline="0" dirty="0"/>
              <a:t> Universiteit </a:t>
            </a:r>
            <a:r>
              <a:rPr lang="en-US" baseline="0" dirty="0" err="1"/>
              <a:t>een</a:t>
            </a:r>
            <a:r>
              <a:rPr lang="en-US" baseline="0" dirty="0"/>
              <a:t> </a:t>
            </a:r>
            <a:r>
              <a:rPr lang="en-US" baseline="0" dirty="0" err="1"/>
              <a:t>aantrekkelijke</a:t>
            </a:r>
            <a:r>
              <a:rPr lang="en-US" baseline="0" dirty="0"/>
              <a:t> </a:t>
            </a:r>
            <a:r>
              <a:rPr lang="en-US" baseline="0" dirty="0" err="1"/>
              <a:t>keuze</a:t>
            </a:r>
            <a:r>
              <a:rPr lang="en-US" baseline="0" dirty="0"/>
              <a:t> </a:t>
            </a:r>
            <a:r>
              <a:rPr lang="en-US" baseline="0" dirty="0" err="1"/>
              <a:t>maakt</a:t>
            </a:r>
            <a:r>
              <a:rPr lang="en-US" baseline="0" dirty="0"/>
              <a:t>. </a:t>
            </a:r>
            <a:r>
              <a:rPr lang="en-US" baseline="0" dirty="0" err="1"/>
              <a:t>Jaarlijks</a:t>
            </a:r>
            <a:r>
              <a:rPr lang="en-US" baseline="0" dirty="0"/>
              <a:t> </a:t>
            </a:r>
            <a:r>
              <a:rPr lang="en-US" baseline="0" dirty="0" err="1"/>
              <a:t>bezoeken</a:t>
            </a:r>
            <a:r>
              <a:rPr lang="en-US" baseline="0" dirty="0"/>
              <a:t> </a:t>
            </a:r>
            <a:r>
              <a:rPr lang="en-US" baseline="0" dirty="0" err="1"/>
              <a:t>duizenden</a:t>
            </a:r>
            <a:r>
              <a:rPr lang="en-US" baseline="0" dirty="0"/>
              <a:t> </a:t>
            </a:r>
            <a:r>
              <a:rPr lang="en-US" baseline="0" dirty="0" err="1"/>
              <a:t>scholieren</a:t>
            </a:r>
            <a:r>
              <a:rPr lang="en-US" baseline="0" dirty="0"/>
              <a:t> met </a:t>
            </a:r>
            <a:r>
              <a:rPr lang="en-US" baseline="0" dirty="0" err="1"/>
              <a:t>hun</a:t>
            </a:r>
            <a:r>
              <a:rPr lang="en-US" baseline="0" dirty="0"/>
              <a:t> </a:t>
            </a:r>
            <a:r>
              <a:rPr lang="en-US" baseline="0" dirty="0" err="1"/>
              <a:t>ouders</a:t>
            </a:r>
            <a:r>
              <a:rPr lang="en-US" baseline="0" dirty="0"/>
              <a:t> </a:t>
            </a:r>
            <a:r>
              <a:rPr lang="en-US" baseline="0" dirty="0" err="1"/>
              <a:t>onze</a:t>
            </a:r>
            <a:r>
              <a:rPr lang="en-US" baseline="0" dirty="0"/>
              <a:t> Open Dagen.</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i="1" baseline="0" dirty="0"/>
              <a:t>https://www.universiteitleiden.nl/onderwijs/bachelors/voorlichtingsactiviteiten/open-dagen</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t>
            </a:r>
            <a:r>
              <a:rPr lang="en-US" i="1" baseline="0" dirty="0"/>
              <a:t>https://www.universiteitleiden.nl/onderwijs/masters/voorlichtingsactiviteiten/masterdagen</a:t>
            </a:r>
            <a:r>
              <a:rPr lang="en-US" baseline="0" dirty="0"/>
              <a:t>)</a:t>
            </a:r>
            <a:endParaRPr lang="nl-NL" dirty="0"/>
          </a:p>
          <a:p>
            <a:endParaRPr lang="nl-NL" dirty="0"/>
          </a:p>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12</a:t>
            </a:fld>
            <a:endParaRPr lang="nl-NL" dirty="0"/>
          </a:p>
        </p:txBody>
      </p:sp>
    </p:spTree>
    <p:extLst>
      <p:ext uri="{BB962C8B-B14F-4D97-AF65-F5344CB8AC3E}">
        <p14:creationId xmlns:p14="http://schemas.microsoft.com/office/powerpoint/2010/main" val="37079592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3EEBD-2E88-70CE-8072-4DC11D59C4E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B1251A0-C041-AEF2-BD26-BCE22AEC54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286FBE5-00DC-339F-02C0-DE4E362DF620}"/>
              </a:ext>
            </a:extLst>
          </p:cNvPr>
          <p:cNvSpPr>
            <a:spLocks noGrp="1"/>
          </p:cNvSpPr>
          <p:nvPr>
            <p:ph type="body" idx="1"/>
          </p:nvPr>
        </p:nvSpPr>
        <p:spPr/>
        <p:txBody>
          <a:bodyPr/>
          <a:lstStyle/>
          <a:p>
            <a:r>
              <a:rPr lang="nl-NL" sz="1200" b="0" i="0" kern="1200" dirty="0">
                <a:solidFill>
                  <a:schemeClr val="tx1"/>
                </a:solidFill>
                <a:effectLst/>
                <a:latin typeface="Merriweather" pitchFamily="2" charset="77"/>
                <a:ea typeface="+mn-ea"/>
                <a:cs typeface="+mn-cs"/>
              </a:rPr>
              <a:t>Wilt u uit belangstelling een collegereeks volgen zonder verdere verplichtingen? Of u voor uw carrière verder scholen? Wilt u een avond naar een lezing luisteren, een paar maanden een cursus doen of een aantal jaren een deeltijdstudie gaan volgen? Bij de Universiteit Leiden kunt u op veel manieren 'Anders Studeren’.</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https://www.universiteitleiden.nl/onderwijs/overig-onderwijs</a:t>
            </a:r>
          </a:p>
          <a:p>
            <a:r>
              <a:rPr lang="nl-NL" dirty="0"/>
              <a:t>https://www.universiteitleiden.nl/onderwijs/onderwijs-voor-professionals/</a:t>
            </a:r>
          </a:p>
        </p:txBody>
      </p:sp>
      <p:sp>
        <p:nvSpPr>
          <p:cNvPr id="4" name="Tijdelijke aanduiding voor dianummer 3">
            <a:extLst>
              <a:ext uri="{FF2B5EF4-FFF2-40B4-BE49-F238E27FC236}">
                <a16:creationId xmlns:a16="http://schemas.microsoft.com/office/drawing/2014/main" id="{1E47930D-FF14-28E6-5A89-6C28EEC1C102}"/>
              </a:ext>
            </a:extLst>
          </p:cNvPr>
          <p:cNvSpPr>
            <a:spLocks noGrp="1"/>
          </p:cNvSpPr>
          <p:nvPr>
            <p:ph type="sldNum" sz="quarter" idx="5"/>
          </p:nvPr>
        </p:nvSpPr>
        <p:spPr/>
        <p:txBody>
          <a:bodyPr/>
          <a:lstStyle/>
          <a:p>
            <a:fld id="{637B80C8-3308-6C4F-B1C5-C23743646DBC}" type="slidenum">
              <a:rPr lang="nl-NL" smtClean="0"/>
              <a:pPr/>
              <a:t>13</a:t>
            </a:fld>
            <a:endParaRPr lang="nl-NL" dirty="0"/>
          </a:p>
        </p:txBody>
      </p:sp>
    </p:spTree>
    <p:extLst>
      <p:ext uri="{BB962C8B-B14F-4D97-AF65-F5344CB8AC3E}">
        <p14:creationId xmlns:p14="http://schemas.microsoft.com/office/powerpoint/2010/main" val="2519056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E2017-90CC-B029-2590-6F5DCF6BA7D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CFA03A3-5EEB-5ECD-CD63-38300DA2F55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0AB111E-7065-D10B-F5EC-6818FE8714E8}"/>
              </a:ext>
            </a:extLst>
          </p:cNvPr>
          <p:cNvSpPr>
            <a:spLocks noGrp="1"/>
          </p:cNvSpPr>
          <p:nvPr>
            <p:ph type="body" idx="1"/>
          </p:nvPr>
        </p:nvSpPr>
        <p:spPr/>
        <p:txBody>
          <a:bodyPr/>
          <a:lstStyle/>
          <a:p>
            <a:r>
              <a:rPr lang="en-US" sz="1200" b="0" i="0" kern="1200" dirty="0">
                <a:solidFill>
                  <a:schemeClr val="tx1"/>
                </a:solidFill>
                <a:effectLst/>
                <a:latin typeface="Merriweather" pitchFamily="2" charset="77"/>
                <a:ea typeface="+mn-ea"/>
                <a:cs typeface="+mn-cs"/>
              </a:rPr>
              <a:t>De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Leidse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universiteit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heeft</a:t>
            </a:r>
            <a:r>
              <a:rPr lang="en-US" sz="1200" b="0" i="0" kern="1200" baseline="0" dirty="0">
                <a:solidFill>
                  <a:schemeClr val="tx1"/>
                </a:solidFill>
                <a:effectLst/>
                <a:latin typeface="Merriweather" pitchFamily="2" charset="77"/>
                <a:ea typeface="+mn-ea"/>
                <a:cs typeface="+mn-cs"/>
              </a:rPr>
              <a:t> van </a:t>
            </a:r>
            <a:r>
              <a:rPr lang="en-US" sz="1200" b="0" i="0" kern="1200" baseline="0" dirty="0" err="1">
                <a:solidFill>
                  <a:schemeClr val="tx1"/>
                </a:solidFill>
                <a:effectLst/>
                <a:latin typeface="Merriweather" pitchFamily="2" charset="77"/>
                <a:ea typeface="+mn-ea"/>
                <a:cs typeface="+mn-cs"/>
              </a:rPr>
              <a:t>oudsher</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vele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c</a:t>
            </a:r>
            <a:r>
              <a:rPr lang="en-US" sz="1200" b="0" i="0" kern="1200" dirty="0" err="1">
                <a:solidFill>
                  <a:schemeClr val="tx1"/>
                </a:solidFill>
                <a:effectLst/>
                <a:latin typeface="Merriweather" pitchFamily="2" charset="77"/>
                <a:ea typeface="+mn-ea"/>
                <a:cs typeface="+mn-cs"/>
              </a:rPr>
              <a:t>ontacten</a:t>
            </a:r>
            <a:r>
              <a:rPr lang="en-US" sz="1200" b="0" i="0" kern="1200" dirty="0">
                <a:solidFill>
                  <a:schemeClr val="tx1"/>
                </a:solidFill>
                <a:effectLst/>
                <a:latin typeface="Merriweather" pitchFamily="2" charset="77"/>
                <a:ea typeface="+mn-ea"/>
                <a:cs typeface="+mn-cs"/>
              </a:rPr>
              <a:t> over de hele </a:t>
            </a:r>
            <a:r>
              <a:rPr lang="en-US" sz="1200" b="0" i="0" kern="1200" dirty="0" err="1">
                <a:solidFill>
                  <a:schemeClr val="tx1"/>
                </a:solidFill>
                <a:effectLst/>
                <a:latin typeface="Merriweather" pitchFamily="2" charset="77"/>
                <a:ea typeface="+mn-ea"/>
                <a:cs typeface="+mn-cs"/>
              </a:rPr>
              <a:t>wereld</a:t>
            </a:r>
            <a:r>
              <a:rPr lang="en-US" sz="1200" b="0" i="0" kern="1200" dirty="0">
                <a:solidFill>
                  <a:schemeClr val="tx1"/>
                </a:solidFill>
                <a:effectLst/>
                <a:latin typeface="Merriweather" pitchFamily="2" charset="77"/>
                <a:ea typeface="+mn-ea"/>
                <a:cs typeface="+mn-cs"/>
              </a:rPr>
              <a:t>, met </a:t>
            </a:r>
            <a:r>
              <a:rPr lang="en-US" sz="1200" b="0" i="0" kern="1200" dirty="0" err="1">
                <a:solidFill>
                  <a:schemeClr val="tx1"/>
                </a:solidFill>
                <a:effectLst/>
                <a:latin typeface="Merriweather" pitchFamily="2" charset="77"/>
                <a:ea typeface="+mn-ea"/>
                <a:cs typeface="+mn-cs"/>
              </a:rPr>
              <a:t>een</a:t>
            </a:r>
            <a:r>
              <a:rPr lang="en-US" sz="1200" b="0" i="0" kern="1200" dirty="0">
                <a:solidFill>
                  <a:schemeClr val="tx1"/>
                </a:solidFill>
                <a:effectLst/>
                <a:latin typeface="Merriweather" pitchFamily="2" charset="77"/>
                <a:ea typeface="+mn-ea"/>
                <a:cs typeface="+mn-cs"/>
              </a:rPr>
              <a:t> focus op Europa, </a:t>
            </a:r>
            <a:r>
              <a:rPr lang="en-US" dirty="0" err="1"/>
              <a:t>Azië</a:t>
            </a:r>
            <a:r>
              <a:rPr lang="en-US" dirty="0"/>
              <a:t>, Afrika </a:t>
            </a:r>
            <a:r>
              <a:rPr lang="en-US" dirty="0" err="1"/>
              <a:t>en</a:t>
            </a:r>
            <a:r>
              <a:rPr lang="en-US" dirty="0"/>
              <a:t> </a:t>
            </a:r>
            <a:r>
              <a:rPr lang="en-US" dirty="0" err="1"/>
              <a:t>Latijns</a:t>
            </a:r>
            <a:r>
              <a:rPr lang="en-US" dirty="0"/>
              <a:t>-Amerika</a:t>
            </a:r>
          </a:p>
          <a:p>
            <a:endParaRPr lang="en-US"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Een wereldwijd netwerk van meer dan 600 universiteiten en samenwerkingspartners stimuleert</a:t>
            </a:r>
            <a:r>
              <a:rPr lang="nl-NL" sz="1200" b="0" i="0" kern="1200" baseline="0" dirty="0">
                <a:solidFill>
                  <a:schemeClr val="tx1"/>
                </a:solidFill>
                <a:effectLst/>
                <a:latin typeface="Merriweather" pitchFamily="2" charset="77"/>
                <a:ea typeface="+mn-ea"/>
                <a:cs typeface="+mn-cs"/>
              </a:rPr>
              <a:t> onze studenten om een deel van hun studie in het buitenland te doen.</a:t>
            </a:r>
          </a:p>
          <a:p>
            <a:endParaRPr lang="nl-NL" sz="1200" b="0" i="0" kern="1200" baseline="0" dirty="0">
              <a:solidFill>
                <a:schemeClr val="tx1"/>
              </a:solidFill>
              <a:effectLst/>
              <a:latin typeface="Merriweather" pitchFamily="2" charset="77"/>
              <a:ea typeface="+mn-ea"/>
              <a:cs typeface="+mn-cs"/>
            </a:endParaRPr>
          </a:p>
          <a:p>
            <a:r>
              <a:rPr lang="nl-NL" sz="1200" b="1" i="0" kern="1200" baseline="0" dirty="0">
                <a:solidFill>
                  <a:schemeClr val="tx1"/>
                </a:solidFill>
                <a:effectLst/>
                <a:latin typeface="Merriweather" pitchFamily="2" charset="77"/>
                <a:ea typeface="+mn-ea"/>
                <a:cs typeface="+mn-cs"/>
              </a:rPr>
              <a:t>Samenwerkingsverbanden met academische partners </a:t>
            </a:r>
            <a:r>
              <a:rPr lang="nl-NL" sz="1200" b="0" i="0" kern="1200" baseline="0" dirty="0">
                <a:solidFill>
                  <a:schemeClr val="tx1"/>
                </a:solidFill>
                <a:effectLst/>
                <a:latin typeface="Merriweather" pitchFamily="2" charset="77"/>
                <a:ea typeface="+mn-ea"/>
                <a:cs typeface="+mn-cs"/>
              </a:rPr>
              <a:t>stimuleren </a:t>
            </a:r>
            <a:r>
              <a:rPr lang="nl-NL" dirty="0"/>
              <a:t>onderzoekssamenwerking, studentenuitwisseling en talentontwikkeling</a:t>
            </a:r>
          </a:p>
          <a:p>
            <a:endParaRPr lang="nl-NL" dirty="0"/>
          </a:p>
          <a:p>
            <a:r>
              <a:rPr lang="nl-NL" b="1" dirty="0"/>
              <a:t>Niet-academische partners </a:t>
            </a:r>
            <a:r>
              <a:rPr lang="nl-NL" dirty="0"/>
              <a:t>zijn o.a. ministeries en </a:t>
            </a:r>
            <a:r>
              <a:rPr lang="nl-NL" dirty="0" err="1"/>
              <a:t>onderzoeksraden</a:t>
            </a:r>
            <a:endParaRPr lang="nl-NL" dirty="0"/>
          </a:p>
          <a:p>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baseline="0" dirty="0">
                <a:solidFill>
                  <a:schemeClr val="tx1"/>
                </a:solidFill>
                <a:effectLst/>
                <a:latin typeface="Merriweather" pitchFamily="2" charset="77"/>
                <a:ea typeface="+mn-ea"/>
                <a:cs typeface="+mn-cs"/>
              </a:rPr>
              <a:t>Samenwerkingsverbanden:</a:t>
            </a:r>
          </a:p>
          <a:p>
            <a:endParaRPr lang="nl-NL" sz="1200" b="0" i="0" kern="1200" baseline="0" dirty="0">
              <a:solidFill>
                <a:schemeClr val="tx1"/>
              </a:solidFill>
              <a:effectLst/>
              <a:latin typeface="Merriweather" pitchFamily="2" charset="77"/>
              <a:ea typeface="+mn-ea"/>
              <a:cs typeface="+mn-cs"/>
            </a:endParaRPr>
          </a:p>
          <a:p>
            <a:r>
              <a:rPr lang="en-US" dirty="0"/>
              <a:t>League of European Research Universities</a:t>
            </a:r>
          </a:p>
          <a:p>
            <a:r>
              <a:rPr lang="nl-NL" dirty="0" err="1"/>
              <a:t>Una</a:t>
            </a:r>
            <a:r>
              <a:rPr lang="nl-NL" dirty="0"/>
              <a:t> Europa</a:t>
            </a:r>
          </a:p>
          <a:p>
            <a:r>
              <a:rPr lang="nl-NL" dirty="0"/>
              <a:t>Het </a:t>
            </a:r>
            <a:r>
              <a:rPr lang="nl-NL" dirty="0" err="1"/>
              <a:t>Europaeum</a:t>
            </a:r>
            <a:endParaRPr lang="nl-NL" dirty="0"/>
          </a:p>
          <a:p>
            <a:r>
              <a:rPr lang="nl-NL" dirty="0"/>
              <a:t>European University Association</a:t>
            </a:r>
          </a:p>
          <a:p>
            <a:r>
              <a:rPr lang="en-US" dirty="0" err="1"/>
              <a:t>Euroscholars</a:t>
            </a:r>
            <a:endParaRPr lang="en-US" dirty="0"/>
          </a:p>
          <a:p>
            <a:r>
              <a:rPr lang="nl-NL" dirty="0"/>
              <a:t>Coimbra Group</a:t>
            </a:r>
          </a:p>
          <a:p>
            <a:r>
              <a:rPr lang="en-US" dirty="0"/>
              <a:t>Erasmus Mundus</a:t>
            </a:r>
            <a:endParaRPr lang="nl-NL" dirty="0"/>
          </a:p>
          <a:p>
            <a:r>
              <a:rPr lang="en-US" dirty="0"/>
              <a:t>International Association of Universities</a:t>
            </a:r>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baseline="0" dirty="0">
                <a:solidFill>
                  <a:schemeClr val="tx1"/>
                </a:solidFill>
                <a:effectLst/>
                <a:latin typeface="Merriweather" pitchFamily="2" charset="77"/>
                <a:ea typeface="+mn-ea"/>
                <a:cs typeface="+mn-cs"/>
              </a:rPr>
              <a:t>(</a:t>
            </a:r>
            <a:r>
              <a:rPr lang="nl-NL" sz="1200" b="0" i="1" kern="1200" baseline="0" dirty="0">
                <a:solidFill>
                  <a:schemeClr val="tx1"/>
                </a:solidFill>
                <a:effectLst/>
                <a:latin typeface="Merriweather" pitchFamily="2" charset="77"/>
                <a:ea typeface="+mn-ea"/>
                <a:cs typeface="+mn-cs"/>
              </a:rPr>
              <a:t>https://www.universiteitleiden.nl/over-ons/samenwerking/samenwerkingsverbanden/internationaal</a:t>
            </a:r>
            <a:r>
              <a:rPr lang="nl-NL" sz="1200" b="0" i="0" kern="1200" baseline="0" dirty="0">
                <a:solidFill>
                  <a:schemeClr val="tx1"/>
                </a:solidFill>
                <a:effectLst/>
                <a:latin typeface="Merriweather" pitchFamily="2" charset="77"/>
                <a:ea typeface="+mn-ea"/>
                <a:cs typeface="+mn-cs"/>
              </a:rPr>
              <a:t>)</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p:txBody>
      </p:sp>
      <p:sp>
        <p:nvSpPr>
          <p:cNvPr id="4" name="Tijdelijke aanduiding voor dianummer 3">
            <a:extLst>
              <a:ext uri="{FF2B5EF4-FFF2-40B4-BE49-F238E27FC236}">
                <a16:creationId xmlns:a16="http://schemas.microsoft.com/office/drawing/2014/main" id="{00A8C252-5115-E97A-389B-FC7982F2AE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6571961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10022-A21F-8BC7-D2F2-2CCDBC04DAC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054C5B2-1349-7E65-0F50-081124D507C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119CE3-99A9-A4B9-A210-1CB45267F1A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Beroemde</a:t>
            </a:r>
            <a:r>
              <a:rPr lang="en-US" dirty="0"/>
              <a:t> alumni: van</a:t>
            </a:r>
            <a:r>
              <a:rPr lang="en-US" baseline="0" dirty="0"/>
              <a:t> Rembrandt die in 1620 </a:t>
            </a:r>
            <a:r>
              <a:rPr lang="en-US" baseline="0" dirty="0" err="1"/>
              <a:t>zich</a:t>
            </a:r>
            <a:r>
              <a:rPr lang="en-US" baseline="0" dirty="0"/>
              <a:t> </a:t>
            </a:r>
            <a:r>
              <a:rPr lang="en-US" baseline="0" dirty="0" err="1"/>
              <a:t>inschreef</a:t>
            </a:r>
            <a:r>
              <a:rPr lang="en-US" baseline="0" dirty="0"/>
              <a:t> – </a:t>
            </a:r>
            <a:r>
              <a:rPr lang="en-US" baseline="0" dirty="0" err="1"/>
              <a:t>zijn</a:t>
            </a:r>
            <a:r>
              <a:rPr lang="en-US" baseline="0" dirty="0"/>
              <a:t> </a:t>
            </a:r>
            <a:r>
              <a:rPr lang="en-US" baseline="0" dirty="0" err="1"/>
              <a:t>inschrijfformulier</a:t>
            </a:r>
            <a:r>
              <a:rPr lang="en-US" baseline="0" dirty="0"/>
              <a:t> is </a:t>
            </a:r>
            <a:r>
              <a:rPr lang="en-US" baseline="0" dirty="0" err="1"/>
              <a:t>te</a:t>
            </a:r>
            <a:r>
              <a:rPr lang="en-US" baseline="0" dirty="0"/>
              <a:t> </a:t>
            </a:r>
            <a:r>
              <a:rPr lang="en-US" baseline="0" dirty="0" err="1"/>
              <a:t>vinden</a:t>
            </a:r>
            <a:r>
              <a:rPr lang="en-US" baseline="0" dirty="0"/>
              <a:t> in </a:t>
            </a:r>
            <a:r>
              <a:rPr lang="en-US" baseline="0" dirty="0" err="1"/>
              <a:t>onze</a:t>
            </a:r>
            <a:r>
              <a:rPr lang="en-US" baseline="0" dirty="0"/>
              <a:t> UB, tot </a:t>
            </a:r>
            <a:r>
              <a:rPr lang="en-US" baseline="0" dirty="0" err="1"/>
              <a:t>leden</a:t>
            </a:r>
            <a:r>
              <a:rPr lang="en-US" baseline="0" dirty="0"/>
              <a:t> van het </a:t>
            </a:r>
            <a:r>
              <a:rPr lang="en-US" baseline="0" dirty="0" err="1"/>
              <a:t>Koninklijk</a:t>
            </a:r>
            <a:r>
              <a:rPr lang="en-US" baseline="0" dirty="0"/>
              <a:t> Huis </a:t>
            </a:r>
            <a:r>
              <a:rPr lang="en-US" baseline="0" dirty="0" err="1"/>
              <a:t>en</a:t>
            </a:r>
            <a:r>
              <a:rPr lang="en-US" baseline="0" dirty="0"/>
              <a:t> diverse (</a:t>
            </a:r>
            <a:r>
              <a:rPr lang="en-US" baseline="0" dirty="0" err="1"/>
              <a:t>voormalige</a:t>
            </a:r>
            <a:r>
              <a:rPr lang="en-US" baseline="0" dirty="0"/>
              <a:t>) ministers, </a:t>
            </a:r>
            <a:r>
              <a:rPr lang="en-US" baseline="0" dirty="0" err="1"/>
              <a:t>staatssecretarissen</a:t>
            </a:r>
            <a:r>
              <a:rPr lang="en-US" baseline="0" dirty="0"/>
              <a:t> </a:t>
            </a:r>
            <a:r>
              <a:rPr lang="en-US" baseline="0" dirty="0" err="1"/>
              <a:t>en</a:t>
            </a:r>
            <a:r>
              <a:rPr lang="en-US" baseline="0" dirty="0"/>
              <a:t> </a:t>
            </a:r>
            <a:r>
              <a:rPr lang="en-US" baseline="0" dirty="0" err="1"/>
              <a:t>kamerleden</a:t>
            </a:r>
            <a:r>
              <a:rPr lang="en-US" baseline="0" dirty="0"/>
              <a:t>. </a:t>
            </a:r>
            <a:r>
              <a:rPr lang="en-US" baseline="0" dirty="0" err="1"/>
              <a:t>Bekende</a:t>
            </a:r>
            <a:r>
              <a:rPr lang="en-US" baseline="0" dirty="0"/>
              <a:t> </a:t>
            </a:r>
            <a:r>
              <a:rPr lang="en-US" baseline="0" dirty="0" err="1"/>
              <a:t>vrouwelijke</a:t>
            </a:r>
            <a:r>
              <a:rPr lang="en-US" baseline="0" dirty="0"/>
              <a:t> alumni </a:t>
            </a:r>
            <a:r>
              <a:rPr lang="en-US" baseline="0" dirty="0" err="1"/>
              <a:t>zijn</a:t>
            </a:r>
            <a:r>
              <a:rPr lang="en-US" baseline="0" dirty="0"/>
              <a:t> </a:t>
            </a:r>
            <a:r>
              <a:rPr lang="en-US" baseline="0" dirty="0" err="1"/>
              <a:t>onder</a:t>
            </a:r>
            <a:r>
              <a:rPr lang="en-US" baseline="0" dirty="0"/>
              <a:t> </a:t>
            </a:r>
            <a:r>
              <a:rPr lang="en-US" baseline="0" dirty="0" err="1"/>
              <a:t>meer</a:t>
            </a:r>
            <a:r>
              <a:rPr lang="en-US" baseline="0" dirty="0"/>
              <a:t> </a:t>
            </a:r>
            <a:r>
              <a:rPr lang="en-US" baseline="0" dirty="0" err="1"/>
              <a:t>presentatrice</a:t>
            </a:r>
            <a:r>
              <a:rPr lang="en-US" baseline="0" dirty="0"/>
              <a:t> Eva </a:t>
            </a:r>
            <a:r>
              <a:rPr lang="en-US" baseline="0" dirty="0" err="1"/>
              <a:t>Jinek</a:t>
            </a:r>
            <a:r>
              <a:rPr lang="en-US" baseline="0" dirty="0"/>
              <a:t> </a:t>
            </a:r>
            <a:r>
              <a:rPr lang="en-US" baseline="0" dirty="0" err="1"/>
              <a:t>en</a:t>
            </a:r>
            <a:r>
              <a:rPr lang="en-US" baseline="0" dirty="0"/>
              <a:t> </a:t>
            </a:r>
            <a:r>
              <a:rPr lang="en-US" baseline="0" dirty="0" err="1"/>
              <a:t>schrijfster</a:t>
            </a:r>
            <a:r>
              <a:rPr lang="en-US" baseline="0" dirty="0"/>
              <a:t> Franca </a:t>
            </a:r>
            <a:r>
              <a:rPr lang="en-US" baseline="0" dirty="0" err="1"/>
              <a:t>Treur</a:t>
            </a:r>
            <a:r>
              <a:rPr lang="en-US" baseline="0" dirty="0"/>
              <a:t>.</a:t>
            </a:r>
            <a:endParaRPr lang="en-US" dirty="0"/>
          </a:p>
          <a:p>
            <a:endParaRPr lang="en-US" dirty="0"/>
          </a:p>
        </p:txBody>
      </p:sp>
      <p:sp>
        <p:nvSpPr>
          <p:cNvPr id="4" name="Tijdelijke aanduiding voor dianummer 3">
            <a:extLst>
              <a:ext uri="{FF2B5EF4-FFF2-40B4-BE49-F238E27FC236}">
                <a16:creationId xmlns:a16="http://schemas.microsoft.com/office/drawing/2014/main" id="{BC54B387-B601-4DA1-C4D9-30942F67B0E2}"/>
              </a:ext>
            </a:extLst>
          </p:cNvPr>
          <p:cNvSpPr>
            <a:spLocks noGrp="1"/>
          </p:cNvSpPr>
          <p:nvPr>
            <p:ph type="sldNum" sz="quarter" idx="5"/>
          </p:nvPr>
        </p:nvSpPr>
        <p:spPr/>
        <p:txBody>
          <a:bodyPr/>
          <a:lstStyle/>
          <a:p>
            <a:fld id="{637B80C8-3308-6C4F-B1C5-C23743646DBC}" type="slidenum">
              <a:rPr lang="nl-NL" smtClean="0"/>
              <a:pPr/>
              <a:t>15</a:t>
            </a:fld>
            <a:endParaRPr lang="nl-NL" dirty="0"/>
          </a:p>
        </p:txBody>
      </p:sp>
    </p:spTree>
    <p:extLst>
      <p:ext uri="{BB962C8B-B14F-4D97-AF65-F5344CB8AC3E}">
        <p14:creationId xmlns:p14="http://schemas.microsoft.com/office/powerpoint/2010/main" val="610042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16</a:t>
            </a:fld>
            <a:endParaRPr lang="nl-NL" dirty="0"/>
          </a:p>
        </p:txBody>
      </p:sp>
    </p:spTree>
    <p:extLst>
      <p:ext uri="{BB962C8B-B14F-4D97-AF65-F5344CB8AC3E}">
        <p14:creationId xmlns:p14="http://schemas.microsoft.com/office/powerpoint/2010/main" val="1217867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Universiteit</a:t>
            </a:r>
            <a:r>
              <a:rPr lang="en-US" sz="1200" b="0" i="0" kern="1200" baseline="0" dirty="0">
                <a:solidFill>
                  <a:schemeClr val="tx1"/>
                </a:solidFill>
                <a:effectLst/>
                <a:latin typeface="Merriweather" pitchFamily="2" charset="77"/>
                <a:ea typeface="+mn-ea"/>
                <a:cs typeface="+mn-cs"/>
              </a:rPr>
              <a:t> Leiden is al </a:t>
            </a:r>
            <a:r>
              <a:rPr lang="en-US" sz="1200" b="0" i="0" kern="1200" baseline="0" dirty="0" err="1">
                <a:solidFill>
                  <a:schemeClr val="tx1"/>
                </a:solidFill>
                <a:effectLst/>
                <a:latin typeface="Merriweather" pitchFamily="2" charset="77"/>
                <a:ea typeface="+mn-ea"/>
                <a:cs typeface="+mn-cs"/>
              </a:rPr>
              <a:t>eeuwenlang</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verbonden</a:t>
            </a:r>
            <a:r>
              <a:rPr lang="en-US" sz="1200" b="0" i="0" kern="1200" baseline="0" dirty="0">
                <a:solidFill>
                  <a:schemeClr val="tx1"/>
                </a:solidFill>
                <a:effectLst/>
                <a:latin typeface="Merriweather" pitchFamily="2" charset="77"/>
                <a:ea typeface="+mn-ea"/>
                <a:cs typeface="+mn-cs"/>
              </a:rPr>
              <a:t> met Huis van </a:t>
            </a:r>
            <a:r>
              <a:rPr lang="en-US" sz="1200" b="0" i="0" kern="1200" baseline="0" dirty="0" err="1">
                <a:solidFill>
                  <a:schemeClr val="tx1"/>
                </a:solidFill>
                <a:effectLst/>
                <a:latin typeface="Merriweather" pitchFamily="2" charset="77"/>
                <a:ea typeface="+mn-ea"/>
                <a:cs typeface="+mn-cs"/>
              </a:rPr>
              <a:t>Oranje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gesticht</a:t>
            </a:r>
            <a:r>
              <a:rPr lang="en-US" sz="1200" b="0" i="0" kern="1200" baseline="0" dirty="0">
                <a:solidFill>
                  <a:schemeClr val="tx1"/>
                </a:solidFill>
                <a:effectLst/>
                <a:latin typeface="Merriweather" pitchFamily="2" charset="77"/>
                <a:ea typeface="+mn-ea"/>
                <a:cs typeface="+mn-cs"/>
              </a:rPr>
              <a:t> door </a:t>
            </a:r>
            <a:r>
              <a:rPr lang="en-US" sz="1200" b="1" i="0" kern="1200" baseline="0" dirty="0">
                <a:solidFill>
                  <a:schemeClr val="tx1"/>
                </a:solidFill>
                <a:effectLst/>
                <a:latin typeface="Merriweather" pitchFamily="2" charset="77"/>
                <a:ea typeface="+mn-ea"/>
                <a:cs typeface="+mn-cs"/>
              </a:rPr>
              <a:t>Willem van </a:t>
            </a:r>
            <a:r>
              <a:rPr lang="en-US" sz="1200" b="1" i="0" kern="1200" baseline="0" dirty="0" err="1">
                <a:solidFill>
                  <a:schemeClr val="tx1"/>
                </a:solidFill>
                <a:effectLst/>
                <a:latin typeface="Merriweather" pitchFamily="2" charset="77"/>
                <a:ea typeface="+mn-ea"/>
                <a:cs typeface="+mn-cs"/>
              </a:rPr>
              <a:t>Oranje</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legende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gaat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dat</a:t>
            </a:r>
            <a:r>
              <a:rPr lang="en-US" sz="1200" b="0" i="0" kern="1200" baseline="0" dirty="0">
                <a:solidFill>
                  <a:schemeClr val="tx1"/>
                </a:solidFill>
                <a:effectLst/>
                <a:latin typeface="Merriweather" pitchFamily="2" charset="77"/>
                <a:ea typeface="+mn-ea"/>
                <a:cs typeface="+mn-cs"/>
              </a:rPr>
              <a:t> de </a:t>
            </a:r>
            <a:r>
              <a:rPr lang="en-US" sz="1200" b="0" i="0" kern="1200" baseline="0" dirty="0" err="1">
                <a:solidFill>
                  <a:schemeClr val="tx1"/>
                </a:solidFill>
                <a:effectLst/>
                <a:latin typeface="Merriweather" pitchFamily="2" charset="77"/>
                <a:ea typeface="+mn-ea"/>
                <a:cs typeface="+mn-cs"/>
              </a:rPr>
              <a:t>Leidse</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bevolking</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mocht</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kiezen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belastingvrijheid</a:t>
            </a:r>
            <a:r>
              <a:rPr lang="en-US" sz="1200" b="0" i="0" kern="1200" baseline="0" dirty="0">
                <a:solidFill>
                  <a:schemeClr val="tx1"/>
                </a:solidFill>
                <a:effectLst/>
                <a:latin typeface="Merriweather" pitchFamily="2" charset="77"/>
                <a:ea typeface="+mn-ea"/>
                <a:cs typeface="+mn-cs"/>
              </a:rPr>
              <a:t> of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universiteit</a:t>
            </a:r>
            <a:r>
              <a:rPr lang="en-US" sz="1200" b="0" i="0" kern="1200" baseline="0" dirty="0">
                <a:solidFill>
                  <a:schemeClr val="tx1"/>
                </a:solidFill>
                <a:effectLst/>
                <a:latin typeface="Merriweather" pitchFamily="2" charset="77"/>
                <a:ea typeface="+mn-ea"/>
                <a:cs typeface="+mn-cs"/>
              </a:rPr>
              <a:t>. In </a:t>
            </a:r>
            <a:r>
              <a:rPr lang="en-US" sz="1200" b="0" i="0" kern="1200" baseline="0" dirty="0" err="1">
                <a:solidFill>
                  <a:schemeClr val="tx1"/>
                </a:solidFill>
                <a:effectLst/>
                <a:latin typeface="Merriweather" pitchFamily="2" charset="77"/>
                <a:ea typeface="+mn-ea"/>
                <a:cs typeface="+mn-cs"/>
              </a:rPr>
              <a:t>ons</a:t>
            </a:r>
            <a:r>
              <a:rPr lang="en-US" sz="1200" b="0" i="0" kern="1200" baseline="0" dirty="0">
                <a:solidFill>
                  <a:schemeClr val="tx1"/>
                </a:solidFill>
                <a:effectLst/>
                <a:latin typeface="Merriweather" pitchFamily="2" charset="77"/>
                <a:ea typeface="+mn-ea"/>
                <a:cs typeface="+mn-cs"/>
              </a:rPr>
              <a:t> </a:t>
            </a:r>
            <a:r>
              <a:rPr lang="en-US" sz="1200" b="1" i="0" kern="1200" baseline="0" dirty="0">
                <a:solidFill>
                  <a:schemeClr val="tx1"/>
                </a:solidFill>
                <a:effectLst/>
                <a:latin typeface="Merriweather" pitchFamily="2" charset="77"/>
                <a:ea typeface="+mn-ea"/>
                <a:cs typeface="+mn-cs"/>
              </a:rPr>
              <a:t>logo</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staat</a:t>
            </a:r>
            <a:r>
              <a:rPr lang="en-US" sz="1200" b="0" i="0" kern="1200" baseline="0" dirty="0">
                <a:solidFill>
                  <a:schemeClr val="tx1"/>
                </a:solidFill>
                <a:effectLst/>
                <a:latin typeface="Merriweather" pitchFamily="2" charset="77"/>
                <a:ea typeface="+mn-ea"/>
                <a:cs typeface="+mn-cs"/>
              </a:rPr>
              <a:t> </a:t>
            </a:r>
            <a:r>
              <a:rPr lang="en-US" sz="1200" b="1" i="0" kern="1200" baseline="0" dirty="0">
                <a:solidFill>
                  <a:schemeClr val="tx1"/>
                </a:solidFill>
                <a:effectLst/>
                <a:latin typeface="Merriweather" pitchFamily="2" charset="77"/>
                <a:ea typeface="+mn-ea"/>
                <a:cs typeface="+mn-cs"/>
              </a:rPr>
              <a:t>Minerva</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godin</a:t>
            </a:r>
            <a:r>
              <a:rPr lang="en-US" sz="1200" b="0" i="0" kern="1200" baseline="0" dirty="0">
                <a:solidFill>
                  <a:schemeClr val="tx1"/>
                </a:solidFill>
                <a:effectLst/>
                <a:latin typeface="Merriweather" pitchFamily="2" charset="77"/>
                <a:ea typeface="+mn-ea"/>
                <a:cs typeface="+mn-cs"/>
              </a:rPr>
              <a:t> van de </a:t>
            </a:r>
            <a:r>
              <a:rPr lang="en-US" sz="1200" b="0" i="0" kern="1200" baseline="0" dirty="0" err="1">
                <a:solidFill>
                  <a:schemeClr val="tx1"/>
                </a:solidFill>
                <a:effectLst/>
                <a:latin typeface="Merriweather" pitchFamily="2" charset="77"/>
                <a:ea typeface="+mn-ea"/>
                <a:cs typeface="+mn-cs"/>
              </a:rPr>
              <a:t>wijsheid</a:t>
            </a:r>
            <a:r>
              <a:rPr lang="en-US" sz="1200" b="0" i="0" kern="1200" baseline="0" dirty="0">
                <a:solidFill>
                  <a:schemeClr val="tx1"/>
                </a:solidFill>
                <a:effectLst/>
                <a:latin typeface="Merriweather" pitchFamily="2" charset="77"/>
                <a:ea typeface="+mn-ea"/>
                <a:cs typeface="+mn-cs"/>
              </a:rPr>
              <a:t>, met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schild</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een</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boek</a:t>
            </a:r>
            <a:r>
              <a:rPr lang="en-US" sz="1200" b="0" i="0" kern="1200" baseline="0" dirty="0">
                <a:solidFill>
                  <a:schemeClr val="tx1"/>
                </a:solidFill>
                <a:effectLst/>
                <a:latin typeface="Merriweather" pitchFamily="2" charset="77"/>
                <a:ea typeface="+mn-ea"/>
                <a:cs typeface="+mn-cs"/>
              </a:rPr>
              <a:t>. Hier op de </a:t>
            </a:r>
            <a:r>
              <a:rPr lang="en-US" sz="1200" b="0" i="0" kern="1200" baseline="0" dirty="0" err="1">
                <a:solidFill>
                  <a:schemeClr val="tx1"/>
                </a:solidFill>
                <a:effectLst/>
                <a:latin typeface="Merriweather" pitchFamily="2" charset="77"/>
                <a:ea typeface="+mn-ea"/>
                <a:cs typeface="+mn-cs"/>
              </a:rPr>
              <a:t>foto</a:t>
            </a:r>
            <a:r>
              <a:rPr lang="en-US" sz="1200" b="0" i="0" kern="1200" baseline="0" dirty="0">
                <a:solidFill>
                  <a:schemeClr val="tx1"/>
                </a:solidFill>
                <a:effectLst/>
                <a:latin typeface="Merriweather" pitchFamily="2" charset="77"/>
                <a:ea typeface="+mn-ea"/>
                <a:cs typeface="+mn-cs"/>
              </a:rPr>
              <a:t> </a:t>
            </a:r>
            <a:r>
              <a:rPr lang="en-US" sz="1200" b="0" i="0" kern="1200" baseline="0" dirty="0" err="1">
                <a:solidFill>
                  <a:schemeClr val="tx1"/>
                </a:solidFill>
                <a:effectLst/>
                <a:latin typeface="Merriweather" pitchFamily="2" charset="77"/>
                <a:ea typeface="+mn-ea"/>
                <a:cs typeface="+mn-cs"/>
              </a:rPr>
              <a:t>ziet</a:t>
            </a:r>
            <a:r>
              <a:rPr lang="en-US" sz="1200" b="0" i="0" kern="1200" baseline="0" dirty="0">
                <a:solidFill>
                  <a:schemeClr val="tx1"/>
                </a:solidFill>
                <a:effectLst/>
                <a:latin typeface="Merriweather" pitchFamily="2" charset="77"/>
                <a:ea typeface="+mn-ea"/>
                <a:cs typeface="+mn-cs"/>
              </a:rPr>
              <a:t> u Minerva </a:t>
            </a:r>
            <a:r>
              <a:rPr lang="en-US" sz="1200" b="0" i="0" kern="1200" baseline="0" dirty="0" err="1">
                <a:solidFill>
                  <a:schemeClr val="tx1"/>
                </a:solidFill>
                <a:effectLst/>
                <a:latin typeface="Merriweather" pitchFamily="2" charset="77"/>
                <a:ea typeface="+mn-ea"/>
                <a:cs typeface="+mn-cs"/>
              </a:rPr>
              <a:t>verbeeld</a:t>
            </a:r>
            <a:r>
              <a:rPr lang="en-US" sz="1200" b="0" i="0" kern="1200" baseline="0" dirty="0">
                <a:solidFill>
                  <a:schemeClr val="tx1"/>
                </a:solidFill>
                <a:effectLst/>
                <a:latin typeface="Merriweather" pitchFamily="2" charset="77"/>
                <a:ea typeface="+mn-ea"/>
                <a:cs typeface="+mn-cs"/>
              </a:rPr>
              <a:t> door </a:t>
            </a:r>
            <a:r>
              <a:rPr lang="en-US" sz="1200" b="0" i="0" kern="1200" baseline="0" dirty="0" err="1">
                <a:solidFill>
                  <a:schemeClr val="tx1"/>
                </a:solidFill>
                <a:effectLst/>
                <a:latin typeface="Merriweather" pitchFamily="2" charset="77"/>
                <a:ea typeface="+mn-ea"/>
                <a:cs typeface="+mn-cs"/>
              </a:rPr>
              <a:t>fotograaf</a:t>
            </a:r>
            <a:r>
              <a:rPr lang="en-US" sz="1200" b="0" i="0" kern="1200" baseline="0" dirty="0">
                <a:solidFill>
                  <a:schemeClr val="tx1"/>
                </a:solidFill>
                <a:effectLst/>
                <a:latin typeface="Merriweather" pitchFamily="2" charset="77"/>
                <a:ea typeface="+mn-ea"/>
                <a:cs typeface="+mn-cs"/>
              </a:rPr>
              <a:t> Erwin Olaf. (</a:t>
            </a:r>
            <a:r>
              <a:rPr lang="en-US" sz="1200" b="0" i="1" kern="1200" baseline="0" dirty="0">
                <a:solidFill>
                  <a:schemeClr val="tx1"/>
                </a:solidFill>
                <a:effectLst/>
                <a:latin typeface="Merriweather" pitchFamily="2" charset="77"/>
                <a:ea typeface="+mn-ea"/>
                <a:cs typeface="+mn-cs"/>
              </a:rPr>
              <a:t>https://www.universiteitleiden.nl/over-ons/profiel/historie</a:t>
            </a:r>
            <a:r>
              <a:rPr lang="en-US" sz="1200" b="0" i="0" kern="1200" baseline="0" dirty="0">
                <a:solidFill>
                  <a:schemeClr val="tx1"/>
                </a:solidFill>
                <a:effectLst/>
                <a:latin typeface="Merriweather" pitchFamily="2" charset="77"/>
                <a:ea typeface="+mn-ea"/>
                <a:cs typeface="+mn-cs"/>
              </a:rPr>
              <a:t>)</a:t>
            </a:r>
            <a:endParaRPr lang="nl-NL" sz="1200" b="0" i="0" kern="1200" dirty="0">
              <a:solidFill>
                <a:schemeClr val="tx1"/>
              </a:solidFill>
              <a:effectLst/>
              <a:latin typeface="Merriweather" pitchFamily="2" charset="77"/>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kern="1200" baseline="0" dirty="0">
                <a:solidFill>
                  <a:schemeClr val="tx1"/>
                </a:solidFill>
                <a:effectLst/>
                <a:latin typeface="Merriweather" pitchFamily="2" charset="77"/>
                <a:ea typeface="+mn-ea"/>
                <a:cs typeface="+mn-cs"/>
              </a:rPr>
              <a:t>De Universiteit Leiden </a:t>
            </a:r>
            <a:r>
              <a:rPr lang="en-US" sz="1200" b="0" i="0" u="none" kern="1200" baseline="0" dirty="0" err="1">
                <a:solidFill>
                  <a:schemeClr val="tx1"/>
                </a:solidFill>
                <a:effectLst/>
                <a:latin typeface="Merriweather" pitchFamily="2" charset="77"/>
                <a:ea typeface="+mn-ea"/>
                <a:cs typeface="+mn-cs"/>
              </a:rPr>
              <a:t>heeft</a:t>
            </a:r>
            <a:r>
              <a:rPr lang="en-US" sz="1200" b="0" i="0" u="none" kern="1200" baseline="0" dirty="0">
                <a:solidFill>
                  <a:schemeClr val="tx1"/>
                </a:solidFill>
                <a:effectLst/>
                <a:latin typeface="Merriweather" pitchFamily="2" charset="77"/>
                <a:ea typeface="+mn-ea"/>
                <a:cs typeface="+mn-cs"/>
              </a:rPr>
              <a:t> </a:t>
            </a:r>
            <a:r>
              <a:rPr lang="nl-NL" i="0" dirty="0"/>
              <a:t>vr</a:t>
            </a:r>
            <a:r>
              <a:rPr lang="nl-NL" dirty="0"/>
              <a:t>ijheid van geest denken en meningsuiting hoog in het vaandel.</a:t>
            </a:r>
            <a:r>
              <a:rPr lang="en-US" sz="1200" b="0" i="0" u="none" kern="1200" baseline="0" dirty="0">
                <a:solidFill>
                  <a:schemeClr val="tx1"/>
                </a:solidFill>
                <a:effectLst/>
                <a:latin typeface="Merriweather" pitchFamily="2" charset="77"/>
                <a:ea typeface="+mn-ea"/>
                <a:cs typeface="+mn-cs"/>
              </a:rPr>
              <a:t>  </a:t>
            </a:r>
            <a:r>
              <a:rPr lang="en-US" sz="1200" b="0" i="0" u="none" kern="1200" dirty="0">
                <a:solidFill>
                  <a:schemeClr val="tx1"/>
                </a:solidFill>
                <a:effectLst/>
                <a:latin typeface="Merriweather" pitchFamily="2" charset="77"/>
                <a:ea typeface="+mn-ea"/>
                <a:cs typeface="+mn-cs"/>
              </a:rPr>
              <a:t>We </a:t>
            </a:r>
            <a:r>
              <a:rPr lang="en-US" sz="1200" b="0" i="0" u="none" kern="1200" dirty="0" err="1">
                <a:solidFill>
                  <a:schemeClr val="tx1"/>
                </a:solidFill>
                <a:effectLst/>
                <a:latin typeface="Merriweather" pitchFamily="2" charset="77"/>
                <a:ea typeface="+mn-ea"/>
                <a:cs typeface="+mn-cs"/>
              </a:rPr>
              <a:t>dragen</a:t>
            </a:r>
            <a:r>
              <a:rPr lang="en-US" sz="1200" b="0" i="0" u="none" kern="1200" dirty="0">
                <a:solidFill>
                  <a:schemeClr val="tx1"/>
                </a:solidFill>
                <a:effectLst/>
                <a:latin typeface="Merriweather" pitchFamily="2" charset="77"/>
                <a:ea typeface="+mn-ea"/>
                <a:cs typeface="+mn-cs"/>
              </a:rPr>
              <a:t> </a:t>
            </a:r>
            <a:r>
              <a:rPr lang="en-US" sz="1200" b="0" i="0" u="none" kern="1200" dirty="0" err="1">
                <a:solidFill>
                  <a:schemeClr val="tx1"/>
                </a:solidFill>
                <a:effectLst/>
                <a:latin typeface="Merriweather" pitchFamily="2" charset="77"/>
                <a:ea typeface="+mn-ea"/>
                <a:cs typeface="+mn-cs"/>
              </a:rPr>
              <a:t>daarom</a:t>
            </a:r>
            <a:r>
              <a:rPr lang="en-US" sz="1200" b="0" i="0" u="none" kern="1200" dirty="0">
                <a:solidFill>
                  <a:schemeClr val="tx1"/>
                </a:solidFill>
                <a:effectLst/>
                <a:latin typeface="Merriweather" pitchFamily="2" charset="77"/>
                <a:ea typeface="+mn-ea"/>
                <a:cs typeface="+mn-cs"/>
              </a:rPr>
              <a:t> al </a:t>
            </a:r>
            <a:r>
              <a:rPr lang="en-US" sz="1200" b="0" i="0" u="none" kern="1200" dirty="0" err="1">
                <a:solidFill>
                  <a:schemeClr val="tx1"/>
                </a:solidFill>
                <a:effectLst/>
                <a:latin typeface="Merriweather" pitchFamily="2" charset="77"/>
                <a:ea typeface="+mn-ea"/>
                <a:cs typeface="+mn-cs"/>
              </a:rPr>
              <a:t>eeuwenlang</a:t>
            </a:r>
            <a:r>
              <a:rPr lang="en-US" sz="1200" b="0" i="0" u="none" kern="1200" dirty="0">
                <a:solidFill>
                  <a:schemeClr val="tx1"/>
                </a:solidFill>
                <a:effectLst/>
                <a:latin typeface="Merriweather" pitchFamily="2" charset="77"/>
                <a:ea typeface="+mn-ea"/>
                <a:cs typeface="+mn-cs"/>
              </a:rPr>
              <a:t> </a:t>
            </a:r>
            <a:r>
              <a:rPr lang="en-US" sz="1200" b="0" i="0" u="none" kern="1200" dirty="0" err="1">
                <a:solidFill>
                  <a:schemeClr val="tx1"/>
                </a:solidFill>
                <a:effectLst/>
                <a:latin typeface="Merriweather" pitchFamily="2" charset="77"/>
                <a:ea typeface="+mn-ea"/>
                <a:cs typeface="+mn-cs"/>
              </a:rPr>
              <a:t>ons</a:t>
            </a:r>
            <a:r>
              <a:rPr lang="en-US" sz="1200" b="0" i="0" u="none" kern="1200" dirty="0">
                <a:solidFill>
                  <a:schemeClr val="tx1"/>
                </a:solidFill>
                <a:effectLst/>
                <a:latin typeface="Merriweather" pitchFamily="2" charset="77"/>
                <a:ea typeface="+mn-ea"/>
                <a:cs typeface="+mn-cs"/>
              </a:rPr>
              <a:t> motto</a:t>
            </a:r>
            <a:r>
              <a:rPr lang="en-US" sz="1200" b="0" i="0" u="none" kern="1200" baseline="0" dirty="0">
                <a:solidFill>
                  <a:schemeClr val="tx1"/>
                </a:solidFill>
                <a:effectLst/>
                <a:latin typeface="Merriweather" pitchFamily="2" charset="77"/>
                <a:ea typeface="+mn-ea"/>
                <a:cs typeface="+mn-cs"/>
              </a:rPr>
              <a:t> </a:t>
            </a:r>
            <a:r>
              <a:rPr lang="en-US" sz="1200" b="0" i="0" u="none" kern="1200" baseline="0" dirty="0" err="1">
                <a:solidFill>
                  <a:schemeClr val="tx1"/>
                </a:solidFill>
                <a:effectLst/>
                <a:latin typeface="Merriweather" pitchFamily="2" charset="77"/>
                <a:ea typeface="+mn-ea"/>
                <a:cs typeface="+mn-cs"/>
              </a:rPr>
              <a:t>uit</a:t>
            </a:r>
            <a:r>
              <a:rPr lang="en-US" sz="1200" b="0" i="0" u="none" kern="1200" baseline="0" dirty="0">
                <a:solidFill>
                  <a:schemeClr val="tx1"/>
                </a:solidFill>
                <a:effectLst/>
                <a:latin typeface="Merriweather" pitchFamily="2" charset="77"/>
                <a:ea typeface="+mn-ea"/>
                <a:cs typeface="+mn-cs"/>
              </a:rPr>
              <a:t>: </a:t>
            </a:r>
            <a:r>
              <a:rPr lang="en-US" sz="1200" b="1" i="0" u="none" kern="1200" baseline="0" dirty="0">
                <a:solidFill>
                  <a:schemeClr val="tx1"/>
                </a:solidFill>
                <a:effectLst/>
                <a:latin typeface="Merriweather" pitchFamily="2" charset="77"/>
                <a:ea typeface="+mn-ea"/>
                <a:cs typeface="+mn-cs"/>
              </a:rPr>
              <a:t>Bolwerk van </a:t>
            </a:r>
            <a:r>
              <a:rPr lang="en-US" sz="1200" b="1" i="0" u="none" kern="1200" baseline="0" dirty="0" err="1">
                <a:solidFill>
                  <a:schemeClr val="tx1"/>
                </a:solidFill>
                <a:effectLst/>
                <a:latin typeface="Merriweather" pitchFamily="2" charset="77"/>
                <a:ea typeface="+mn-ea"/>
                <a:cs typeface="+mn-cs"/>
              </a:rPr>
              <a:t>Vrijheid</a:t>
            </a:r>
            <a:r>
              <a:rPr lang="en-US" sz="1200" b="0" i="0" u="none" kern="1200" baseline="0" dirty="0">
                <a:solidFill>
                  <a:schemeClr val="tx1"/>
                </a:solidFill>
                <a:effectLst/>
                <a:latin typeface="Merriweather" pitchFamily="2" charset="77"/>
                <a:ea typeface="+mn-ea"/>
                <a:cs typeface="+mn-cs"/>
              </a:rPr>
              <a:t>. Nelson</a:t>
            </a:r>
            <a:r>
              <a:rPr lang="nl-NL" sz="1200" b="0" i="0" u="none" kern="1200" dirty="0">
                <a:solidFill>
                  <a:schemeClr val="tx1"/>
                </a:solidFill>
                <a:effectLst/>
                <a:latin typeface="Merriweather" pitchFamily="2" charset="77"/>
                <a:ea typeface="+mn-ea"/>
                <a:cs typeface="+mn-cs"/>
              </a:rPr>
              <a:t> </a:t>
            </a:r>
            <a:r>
              <a:rPr lang="nl-NL" sz="1200" b="1" i="0" u="none" kern="1200" dirty="0">
                <a:solidFill>
                  <a:schemeClr val="tx1"/>
                </a:solidFill>
                <a:effectLst/>
                <a:latin typeface="Merriweather" pitchFamily="2" charset="77"/>
                <a:ea typeface="+mn-ea"/>
                <a:cs typeface="+mn-cs"/>
              </a:rPr>
              <a:t>Mandela</a:t>
            </a:r>
            <a:r>
              <a:rPr lang="nl-NL" sz="1200" b="0" i="0" u="none" kern="1200" dirty="0">
                <a:solidFill>
                  <a:schemeClr val="tx1"/>
                </a:solidFill>
                <a:effectLst/>
                <a:latin typeface="Merriweather" pitchFamily="2" charset="77"/>
                <a:ea typeface="+mn-ea"/>
                <a:cs typeface="+mn-cs"/>
              </a:rPr>
              <a:t>,  Winston </a:t>
            </a:r>
            <a:r>
              <a:rPr lang="nl-NL" sz="1200" b="1" i="0" u="none" kern="1200" dirty="0">
                <a:solidFill>
                  <a:schemeClr val="tx1"/>
                </a:solidFill>
                <a:effectLst/>
                <a:latin typeface="Merriweather" pitchFamily="2" charset="77"/>
                <a:ea typeface="+mn-ea"/>
                <a:cs typeface="+mn-cs"/>
              </a:rPr>
              <a:t>Churchill</a:t>
            </a:r>
            <a:r>
              <a:rPr lang="nl-NL" sz="1200" b="0" i="0" u="none" kern="1200" dirty="0">
                <a:solidFill>
                  <a:schemeClr val="tx1"/>
                </a:solidFill>
                <a:effectLst/>
                <a:latin typeface="Merriweather" pitchFamily="2" charset="77"/>
                <a:ea typeface="+mn-ea"/>
                <a:cs typeface="+mn-cs"/>
              </a:rPr>
              <a:t> en toenmalig Koningin</a:t>
            </a:r>
            <a:r>
              <a:rPr lang="nl-NL" sz="1200" b="0" i="0" u="none" kern="1200" baseline="0" dirty="0">
                <a:solidFill>
                  <a:schemeClr val="tx1"/>
                </a:solidFill>
                <a:effectLst/>
                <a:latin typeface="Merriweather" pitchFamily="2" charset="77"/>
                <a:ea typeface="+mn-ea"/>
                <a:cs typeface="+mn-cs"/>
              </a:rPr>
              <a:t> </a:t>
            </a:r>
            <a:r>
              <a:rPr lang="nl-NL" sz="1200" b="1" i="0" u="none" kern="1200" baseline="0" dirty="0">
                <a:solidFill>
                  <a:schemeClr val="tx1"/>
                </a:solidFill>
                <a:effectLst/>
                <a:latin typeface="Merriweather" pitchFamily="2" charset="77"/>
                <a:ea typeface="+mn-ea"/>
                <a:cs typeface="+mn-cs"/>
              </a:rPr>
              <a:t>Beatrix</a:t>
            </a:r>
            <a:r>
              <a:rPr lang="nl-NL" sz="1200" b="0" i="0" u="none" kern="1200" baseline="0" dirty="0">
                <a:solidFill>
                  <a:schemeClr val="tx1"/>
                </a:solidFill>
                <a:effectLst/>
                <a:latin typeface="Merriweather" pitchFamily="2" charset="77"/>
                <a:ea typeface="+mn-ea"/>
                <a:cs typeface="+mn-cs"/>
              </a:rPr>
              <a:t> kregen eredoctoraten </a:t>
            </a:r>
            <a:r>
              <a:rPr lang="nl-NL" sz="1200" b="0" i="0" u="none" kern="1200" dirty="0">
                <a:solidFill>
                  <a:schemeClr val="tx1"/>
                </a:solidFill>
                <a:effectLst/>
                <a:latin typeface="Merriweather" pitchFamily="2" charset="77"/>
                <a:ea typeface="+mn-ea"/>
                <a:cs typeface="+mn-cs"/>
              </a:rPr>
              <a:t>voor de verdediging</a:t>
            </a:r>
            <a:r>
              <a:rPr lang="nl-NL" sz="1200" b="0" i="0" u="none" kern="1200" baseline="0" dirty="0">
                <a:solidFill>
                  <a:schemeClr val="tx1"/>
                </a:solidFill>
                <a:effectLst/>
                <a:latin typeface="Merriweather" pitchFamily="2" charset="77"/>
                <a:ea typeface="+mn-ea"/>
                <a:cs typeface="+mn-cs"/>
              </a:rPr>
              <a:t> van de vrijheid. (</a:t>
            </a:r>
            <a:r>
              <a:rPr lang="nl-NL" sz="1200" b="0" i="1" u="none" kern="1200" baseline="0" dirty="0">
                <a:solidFill>
                  <a:schemeClr val="tx1"/>
                </a:solidFill>
                <a:effectLst/>
                <a:latin typeface="Merriweather" pitchFamily="2" charset="77"/>
                <a:ea typeface="+mn-ea"/>
                <a:cs typeface="+mn-cs"/>
              </a:rPr>
              <a:t>https://www.universiteitleiden.nl/over-ons/profiel</a:t>
            </a:r>
            <a:r>
              <a:rPr lang="nl-NL" sz="1200" b="0" i="0" u="none" kern="1200" baseline="0" dirty="0">
                <a:solidFill>
                  <a:schemeClr val="tx1"/>
                </a:solidFill>
                <a:effectLst/>
                <a:latin typeface="Merriweather" pitchFamily="2" charset="77"/>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kern="1200" baseline="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kern="1200" baseline="0" dirty="0">
                <a:solidFill>
                  <a:schemeClr val="tx1"/>
                </a:solidFill>
                <a:effectLst/>
                <a:latin typeface="Merriweather" pitchFamily="2" charset="77"/>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kern="1200" baseline="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u="none" kern="1200" baseline="0" dirty="0">
                <a:solidFill>
                  <a:schemeClr val="tx1"/>
                </a:solidFill>
                <a:effectLst/>
                <a:latin typeface="Merriweather" pitchFamily="2" charset="77"/>
                <a:ea typeface="+mn-ea"/>
                <a:cs typeface="+mn-cs"/>
              </a:rPr>
              <a:t>Toonaangevende </a:t>
            </a:r>
            <a:r>
              <a:rPr lang="nl-NL" sz="1200" b="0" i="0" u="none" kern="1200" baseline="0" dirty="0" err="1">
                <a:solidFill>
                  <a:schemeClr val="tx1"/>
                </a:solidFill>
                <a:effectLst/>
                <a:latin typeface="Merriweather" pitchFamily="2" charset="77"/>
                <a:ea typeface="+mn-ea"/>
                <a:cs typeface="+mn-cs"/>
              </a:rPr>
              <a:t>onderzoeksuniversiteit</a:t>
            </a:r>
            <a:r>
              <a:rPr lang="nl-NL" sz="1200" b="0" i="0" u="none" kern="1200" baseline="0" dirty="0">
                <a:solidFill>
                  <a:schemeClr val="tx1"/>
                </a:solidFill>
                <a:effectLst/>
                <a:latin typeface="Merriweather" pitchFamily="2" charset="77"/>
                <a:ea typeface="+mn-ea"/>
                <a:cs typeface="+mn-cs"/>
              </a:rPr>
              <a:t>, altijd vernieuwend geweest, impact op de samenleving. Zie tekst Erik. Al sinds 1575 vernieuwen we wetenschap door te verbinden — met elkaar en met de wereld. Waar academische vrijheid leidt tot vernieuwing en maatschappelijke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0" i="0" u="none" kern="1200" dirty="0">
              <a:solidFill>
                <a:schemeClr val="tx1"/>
              </a:solidFill>
              <a:effectLst/>
              <a:latin typeface="Merriweather" pitchFamily="2" charset="77"/>
              <a:ea typeface="+mn-ea"/>
              <a:cs typeface="+mn-cs"/>
            </a:endParaRPr>
          </a:p>
          <a:p>
            <a:endParaRPr lang="en-US" dirty="0"/>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2</a:t>
            </a:fld>
            <a:endParaRPr lang="nl-NL" dirty="0"/>
          </a:p>
        </p:txBody>
      </p:sp>
    </p:spTree>
    <p:extLst>
      <p:ext uri="{BB962C8B-B14F-4D97-AF65-F5344CB8AC3E}">
        <p14:creationId xmlns:p14="http://schemas.microsoft.com/office/powerpoint/2010/main" val="797081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6BA80-210D-D635-3AD2-E3EC98D470A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560F223-3F9B-EB3A-2506-579ED352E9B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455B19E-7310-302B-4D2D-E241354BE09D}"/>
              </a:ext>
            </a:extLst>
          </p:cNvPr>
          <p:cNvSpPr>
            <a:spLocks noGrp="1"/>
          </p:cNvSpPr>
          <p:nvPr>
            <p:ph type="body" idx="1"/>
          </p:nvPr>
        </p:nvSpPr>
        <p:spPr>
          <a:xfrm>
            <a:off x="670247" y="4689515"/>
            <a:ext cx="5331931" cy="4855328"/>
          </a:xfrm>
        </p:spPr>
        <p:txBody>
          <a:bodyPr/>
          <a:lstStyle/>
          <a:p>
            <a:pPr>
              <a:lnSpc>
                <a:spcPct val="120000"/>
              </a:lnSpc>
            </a:pPr>
            <a:r>
              <a:rPr lang="nl-NL" sz="1200" b="1" i="0" kern="1200" dirty="0">
                <a:solidFill>
                  <a:schemeClr val="tx1"/>
                </a:solidFill>
                <a:effectLst/>
                <a:latin typeface="Merriweather" pitchFamily="2" charset="77"/>
                <a:ea typeface="+mn-ea"/>
                <a:cs typeface="+mn-cs"/>
              </a:rPr>
              <a:t>LDE</a:t>
            </a:r>
          </a:p>
          <a:p>
            <a:pPr>
              <a:lnSpc>
                <a:spcPct val="120000"/>
              </a:lnSpc>
            </a:pPr>
            <a:endParaRPr lang="nl-NL" sz="1200" b="1" i="0"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200" b="0" i="0" kern="1200" dirty="0">
                <a:solidFill>
                  <a:schemeClr val="tx1"/>
                </a:solidFill>
                <a:effectLst/>
                <a:latin typeface="Merriweather" pitchFamily="2" charset="77"/>
                <a:ea typeface="+mn-ea"/>
                <a:cs typeface="+mn-cs"/>
              </a:rPr>
              <a:t>De  Universiteit Leiden, TU Delft en Erasmus Universiteit Rotterdam werken sinds 2012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 en </a:t>
            </a:r>
            <a:r>
              <a:rPr lang="nl-NL" sz="1200" b="0" i="0" kern="1200" dirty="0" err="1">
                <a:solidFill>
                  <a:schemeClr val="tx1"/>
                </a:solidFill>
                <a:effectLst/>
                <a:latin typeface="Merriweather" pitchFamily="2" charset="77"/>
                <a:ea typeface="+mn-ea"/>
                <a:cs typeface="+mn-cs"/>
              </a:rPr>
              <a:t>transdisciplinair</a:t>
            </a:r>
            <a:r>
              <a:rPr lang="nl-NL" sz="1200" b="0" i="0" kern="1200" dirty="0">
                <a:solidFill>
                  <a:schemeClr val="tx1"/>
                </a:solidFill>
                <a:effectLst/>
                <a:latin typeface="Merriweather" pitchFamily="2" charset="77"/>
                <a:ea typeface="+mn-ea"/>
                <a:cs typeface="+mn-cs"/>
              </a:rPr>
              <a:t> samen in onderzoek, onderwijs en bedrijfsvoering binnen de strategische alliantie Leiden-Delft-Erasmus </a:t>
            </a:r>
            <a:r>
              <a:rPr lang="nl-NL" sz="1200" b="0" i="0" kern="1200" dirty="0" err="1">
                <a:solidFill>
                  <a:schemeClr val="tx1"/>
                </a:solidFill>
                <a:effectLst/>
                <a:latin typeface="Merriweather" pitchFamily="2" charset="77"/>
                <a:ea typeface="+mn-ea"/>
                <a:cs typeface="+mn-cs"/>
              </a:rPr>
              <a:t>Universities</a:t>
            </a:r>
            <a:r>
              <a:rPr lang="nl-NL" sz="1200" b="0" i="0" kern="1200" dirty="0">
                <a:solidFill>
                  <a:schemeClr val="tx1"/>
                </a:solidFill>
                <a:effectLst/>
                <a:latin typeface="Merriweather" pitchFamily="2" charset="77"/>
                <a:ea typeface="+mn-ea"/>
                <a:cs typeface="+mn-cs"/>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lang="nl-NL" sz="1200" b="0" i="0"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200" b="0" i="0" kern="1200" dirty="0">
                <a:solidFill>
                  <a:srgbClr val="0C2577"/>
                </a:solidFill>
                <a:latin typeface="Merriweather" pitchFamily="2" charset="77"/>
                <a:ea typeface="+mn-ea"/>
                <a:cs typeface="+mn-cs"/>
              </a:rPr>
              <a:t>Leiden-Delft-Erasmus werkt met een grote groep organisaties samen in verschillende variaties. Zo zijn organisaties onder meer betrokken via partnerschappen en adviesraden van LDE </a:t>
            </a:r>
            <a:r>
              <a:rPr lang="nl-NL" sz="1200" b="0" i="0" kern="1200" dirty="0" err="1">
                <a:solidFill>
                  <a:srgbClr val="0C2577"/>
                </a:solidFill>
                <a:latin typeface="Merriweather" pitchFamily="2" charset="77"/>
                <a:ea typeface="+mn-ea"/>
                <a:cs typeface="+mn-cs"/>
              </a:rPr>
              <a:t>centres</a:t>
            </a:r>
            <a:r>
              <a:rPr lang="nl-NL" sz="1200" b="0" i="0" kern="1200" dirty="0">
                <a:solidFill>
                  <a:srgbClr val="0C2577"/>
                </a:solidFill>
                <a:latin typeface="Merriweather" pitchFamily="2" charset="77"/>
                <a:ea typeface="+mn-ea"/>
                <a:cs typeface="+mn-cs"/>
              </a:rPr>
              <a:t>. Maar ook in het onderwijs: overheden, bedrijven en andere organisaties zijn bijvoorbeeld opdrachtgevers van cases. Met sommige organisaties wordt langdurig samengewerkt.</a:t>
            </a:r>
          </a:p>
          <a:p>
            <a:pPr marL="0" marR="0" lvl="0" indent="0" algn="l" defTabSz="914400" rtl="0" eaLnBrk="1" fontAlgn="auto" latinLnBrk="0" hangingPunct="1">
              <a:lnSpc>
                <a:spcPct val="120000"/>
              </a:lnSpc>
              <a:spcBef>
                <a:spcPts val="0"/>
              </a:spcBef>
              <a:spcAft>
                <a:spcPts val="0"/>
              </a:spcAft>
              <a:buClrTx/>
              <a:buSzTx/>
              <a:buFontTx/>
              <a:buNone/>
              <a:tabLst/>
              <a:defRPr/>
            </a:pPr>
            <a:endParaRPr lang="nl-NL" sz="1200" b="0" i="0" kern="1200" dirty="0">
              <a:solidFill>
                <a:srgbClr val="0C2577"/>
              </a:solidFill>
              <a:latin typeface="Merriweather" pitchFamily="2" charset="77"/>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lang="nl-NL" sz="1200" b="0" i="1" kern="1200" dirty="0">
                <a:solidFill>
                  <a:srgbClr val="0C2577"/>
                </a:solidFill>
                <a:latin typeface="Merriweather" pitchFamily="2" charset="77"/>
                <a:ea typeface="+mn-ea"/>
                <a:cs typeface="+mn-cs"/>
              </a:rPr>
              <a:t>https://www.leiden-delft-erasmus.nl/</a:t>
            </a:r>
            <a:endParaRPr lang="nl-NL" sz="1200" b="1" i="1" kern="1200" dirty="0">
              <a:solidFill>
                <a:schemeClr val="tx1"/>
              </a:solidFill>
              <a:effectLst/>
              <a:latin typeface="Merriweather" pitchFamily="2" charset="77"/>
              <a:ea typeface="+mn-ea"/>
              <a:cs typeface="+mn-cs"/>
            </a:endParaRPr>
          </a:p>
          <a:p>
            <a:pPr>
              <a:lnSpc>
                <a:spcPct val="120000"/>
              </a:lnSpc>
            </a:pPr>
            <a:endParaRPr lang="nl-NL" sz="1200" b="1" i="0" kern="1200" dirty="0">
              <a:solidFill>
                <a:schemeClr val="tx1"/>
              </a:solidFill>
              <a:effectLst/>
              <a:latin typeface="Merriweather" pitchFamily="2" charset="77"/>
              <a:ea typeface="+mn-ea"/>
              <a:cs typeface="+mn-cs"/>
            </a:endParaRPr>
          </a:p>
          <a:p>
            <a:pPr>
              <a:lnSpc>
                <a:spcPct val="120000"/>
              </a:lnSpc>
            </a:pPr>
            <a:r>
              <a:rPr lang="nl-NL" sz="1200" b="1" i="0" kern="1200" dirty="0" err="1">
                <a:solidFill>
                  <a:schemeClr val="tx1"/>
                </a:solidFill>
                <a:effectLst/>
                <a:latin typeface="Merriweather" pitchFamily="2" charset="77"/>
                <a:ea typeface="+mn-ea"/>
                <a:cs typeface="+mn-cs"/>
              </a:rPr>
              <a:t>Medical</a:t>
            </a:r>
            <a:r>
              <a:rPr lang="nl-NL" sz="1200" b="1" i="0" kern="1200" dirty="0">
                <a:solidFill>
                  <a:schemeClr val="tx1"/>
                </a:solidFill>
                <a:effectLst/>
                <a:latin typeface="Merriweather" pitchFamily="2" charset="77"/>
                <a:ea typeface="+mn-ea"/>
                <a:cs typeface="+mn-cs"/>
              </a:rPr>
              <a:t> Delta</a:t>
            </a:r>
          </a:p>
          <a:p>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is in 2006 opgericht door de drie universiteiten (TU Delft, Universiteit Leiden en Erasmus Universiteit Rotterdam) en de twee </a:t>
            </a:r>
            <a:r>
              <a:rPr lang="nl-NL" sz="1200" b="0" i="0" kern="1200" dirty="0" err="1">
                <a:solidFill>
                  <a:schemeClr val="tx1"/>
                </a:solidFill>
                <a:effectLst/>
                <a:latin typeface="Merriweather" pitchFamily="2" charset="77"/>
                <a:ea typeface="+mn-ea"/>
                <a:cs typeface="+mn-cs"/>
              </a:rPr>
              <a:t>UMC’s</a:t>
            </a:r>
            <a:r>
              <a:rPr lang="nl-NL" sz="1200" b="0" i="0" kern="1200" dirty="0">
                <a:solidFill>
                  <a:schemeClr val="tx1"/>
                </a:solidFill>
                <a:effectLst/>
                <a:latin typeface="Merriweather" pitchFamily="2" charset="77"/>
                <a:ea typeface="+mn-ea"/>
                <a:cs typeface="+mn-cs"/>
              </a:rPr>
              <a:t> (LUMC en Erasmus MC) in de provincie Zuid-Holland. Sinds 2018 zijn ook vier hogescholen in de provincie aangesloten (De Haagse Hogeschool, Hogeschool </a:t>
            </a:r>
            <a:r>
              <a:rPr lang="nl-NL" sz="1200" b="0" i="0" kern="1200" dirty="0" err="1">
                <a:solidFill>
                  <a:schemeClr val="tx1"/>
                </a:solidFill>
                <a:effectLst/>
                <a:latin typeface="Merriweather" pitchFamily="2" charset="77"/>
                <a:ea typeface="+mn-ea"/>
                <a:cs typeface="+mn-cs"/>
              </a:rPr>
              <a:t>InHolland</a:t>
            </a:r>
            <a:r>
              <a:rPr lang="nl-NL" sz="1200" b="0" i="0" kern="1200" dirty="0">
                <a:solidFill>
                  <a:schemeClr val="tx1"/>
                </a:solidFill>
                <a:effectLst/>
                <a:latin typeface="Merriweather" pitchFamily="2" charset="77"/>
                <a:ea typeface="+mn-ea"/>
                <a:cs typeface="+mn-cs"/>
              </a:rPr>
              <a:t>, Hogeschool Rotterdam en Hogeschool Leiden.</a:t>
            </a:r>
            <a:br>
              <a:rPr lang="nl-NL" sz="1200" b="0" i="0" kern="1200" dirty="0">
                <a:solidFill>
                  <a:schemeClr val="tx1"/>
                </a:solidFill>
                <a:effectLst/>
                <a:latin typeface="Merriweather" pitchFamily="2" charset="77"/>
                <a:ea typeface="+mn-ea"/>
                <a:cs typeface="+mn-cs"/>
              </a:rPr>
            </a:br>
            <a:endParaRPr lang="nl-NL" sz="1200" b="0" i="0" kern="1200" dirty="0">
              <a:solidFill>
                <a:schemeClr val="tx1"/>
              </a:solidFill>
              <a:effectLst/>
              <a:latin typeface="Merriweather" pitchFamily="2" charset="77"/>
              <a:ea typeface="+mn-ea"/>
              <a:cs typeface="+mn-cs"/>
            </a:endParaRPr>
          </a:p>
          <a:p>
            <a:pPr>
              <a:lnSpc>
                <a:spcPct val="120000"/>
              </a:lnSpc>
            </a:pPr>
            <a:r>
              <a:rPr lang="nl-NL" sz="1200" b="0" i="0" kern="1200" dirty="0">
                <a:solidFill>
                  <a:schemeClr val="tx1"/>
                </a:solidFill>
                <a:effectLst/>
                <a:latin typeface="Merriweather" pitchFamily="2" charset="77"/>
                <a:ea typeface="+mn-ea"/>
                <a:cs typeface="+mn-cs"/>
              </a:rPr>
              <a:t>Kenmerkend voor de wetenschappelijke programma’s van </a:t>
            </a:r>
            <a:r>
              <a:rPr lang="nl-NL" sz="1200" b="0" i="0" kern="1200" dirty="0" err="1">
                <a:solidFill>
                  <a:schemeClr val="tx1"/>
                </a:solidFill>
                <a:effectLst/>
                <a:latin typeface="Merriweather" pitchFamily="2" charset="77"/>
                <a:ea typeface="+mn-ea"/>
                <a:cs typeface="+mn-cs"/>
              </a:rPr>
              <a:t>Medical</a:t>
            </a:r>
            <a:r>
              <a:rPr lang="nl-NL" sz="1200" b="0" i="0" kern="1200" dirty="0">
                <a:solidFill>
                  <a:schemeClr val="tx1"/>
                </a:solidFill>
                <a:effectLst/>
                <a:latin typeface="Merriweather" pitchFamily="2" charset="77"/>
                <a:ea typeface="+mn-ea"/>
                <a:cs typeface="+mn-cs"/>
              </a:rPr>
              <a:t> Delta is de multidisciplinaire samenwerking tussen clinici en technologen. Dankzij de inbreng van hogescholen, het bedrijfsleven, zorginstellingen en overheden en met de inzet van de Living Labs zijn het stuk voor stuk programma's met impact. Impact op de mens, op de zorg, op kennisontwikkeling en op de regio.</a:t>
            </a:r>
          </a:p>
          <a:p>
            <a:pPr>
              <a:lnSpc>
                <a:spcPct val="120000"/>
              </a:lnSpc>
            </a:pPr>
            <a:endParaRPr lang="en-US"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erriweather" pitchFamily="2" charset="77"/>
                <a:ea typeface="+mn-ea"/>
                <a:cs typeface="+mn-cs"/>
              </a:rPr>
              <a:t>https://www.leiden-delft-erasmus.nl/nl/centres/medical-delta</a:t>
            </a:r>
          </a:p>
          <a:p>
            <a:endParaRPr lang="nl-NL" sz="1200" b="1" i="0" kern="1200" dirty="0">
              <a:solidFill>
                <a:schemeClr val="tx1"/>
              </a:solidFill>
              <a:effectLst/>
              <a:latin typeface="Merriweather" pitchFamily="2" charset="77"/>
              <a:ea typeface="+mn-ea"/>
              <a:cs typeface="+mn-cs"/>
            </a:endParaRPr>
          </a:p>
          <a:p>
            <a:endParaRPr lang="nl-NL" sz="1200" b="1" i="0" kern="1200" dirty="0">
              <a:solidFill>
                <a:schemeClr val="tx1"/>
              </a:solidFill>
              <a:effectLst/>
              <a:latin typeface="Merriweather" pitchFamily="2" charset="77"/>
              <a:ea typeface="+mn-ea"/>
              <a:cs typeface="+mn-cs"/>
            </a:endParaRPr>
          </a:p>
          <a:p>
            <a:r>
              <a:rPr lang="nl-NL" sz="1200" b="1" i="0" kern="1200" dirty="0">
                <a:solidFill>
                  <a:schemeClr val="tx1"/>
                </a:solidFill>
                <a:effectLst/>
                <a:latin typeface="Merriweather" pitchFamily="2" charset="77"/>
                <a:ea typeface="+mn-ea"/>
                <a:cs typeface="+mn-cs"/>
              </a:rPr>
              <a:t>Leiden Kennisstad</a:t>
            </a:r>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Leiden, Leids Universitair Medisch Centrum (LUMC), Hogeschool Leiden en gemeente Leiden spraken in 2017 af om gedurende 4 jaar intensiever met elkaar te gaan samenwerken</a:t>
            </a:r>
            <a:r>
              <a:rPr lang="nl-NL" sz="1200" b="0" i="0" kern="1200" baseline="0" dirty="0">
                <a:solidFill>
                  <a:schemeClr val="tx1"/>
                </a:solidFill>
                <a:effectLst/>
                <a:latin typeface="Merriweather" pitchFamily="2" charset="77"/>
                <a:ea typeface="+mn-ea"/>
                <a:cs typeface="+mn-cs"/>
              </a:rPr>
              <a:t> en </a:t>
            </a:r>
            <a:r>
              <a:rPr lang="nl-NL" sz="1200" b="0" i="0" kern="1200" dirty="0">
                <a:solidFill>
                  <a:schemeClr val="tx1"/>
                </a:solidFill>
                <a:effectLst/>
                <a:latin typeface="Merriweather" pitchFamily="2" charset="77"/>
                <a:ea typeface="+mn-ea"/>
                <a:cs typeface="+mn-cs"/>
              </a:rPr>
              <a:t>extra vaart te geven aan de verdere ontwikkeling van ‘Leiden Kennisstad’. Na evaluatie van het project is de aanbeveling</a:t>
            </a:r>
            <a:r>
              <a:rPr lang="nl-NL" sz="1200" b="0" i="0" kern="1200" baseline="0" dirty="0">
                <a:solidFill>
                  <a:schemeClr val="tx1"/>
                </a:solidFill>
                <a:effectLst/>
                <a:latin typeface="Merriweather" pitchFamily="2" charset="77"/>
                <a:ea typeface="+mn-ea"/>
                <a:cs typeface="+mn-cs"/>
              </a:rPr>
              <a:t> om de samenwerking voort te zetten, op basis van deze 3 thema’s.</a:t>
            </a:r>
            <a:endParaRPr lang="nl-NL" sz="1200" b="0" i="0" kern="1200" dirty="0">
              <a:solidFill>
                <a:schemeClr val="tx1"/>
              </a:solidFill>
              <a:effectLst/>
              <a:latin typeface="Merriweather" pitchFamily="2" charset="77"/>
              <a:ea typeface="+mn-ea"/>
              <a:cs typeface="+mn-cs"/>
            </a:endParaRPr>
          </a:p>
          <a:p>
            <a:endParaRPr lang="nl-NL" sz="1200" b="0" i="0"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Gezondheid &amp; Welzijn</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Biodiversiteit &amp; Duurzaamheid</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Cultureel Erfgoed</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Met deze drie thema’s bouwen we voort op de bestaande sterktes van de stad en sluiten we aan op de grote maatschappelijke vraagstukken die voor ons liggen en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)nationaal geadresseerd worden. De thema’s moeten in samenhang bezien worden om elkaar te versterken. </a:t>
            </a:r>
            <a:endParaRPr lang="en-US" dirty="0"/>
          </a:p>
          <a:p>
            <a:endParaRPr lang="nl-NL" sz="1200" b="1" i="0" kern="1200" dirty="0">
              <a:solidFill>
                <a:schemeClr val="tx1"/>
              </a:solidFill>
              <a:effectLst/>
              <a:latin typeface="Merriweather" pitchFamily="2" charset="77"/>
              <a:ea typeface="+mn-ea"/>
              <a:cs typeface="+mn-cs"/>
            </a:endParaRPr>
          </a:p>
          <a:p>
            <a:r>
              <a:rPr lang="nl-NL" sz="1200" b="1" i="0" kern="1200" dirty="0" err="1">
                <a:solidFill>
                  <a:schemeClr val="tx1"/>
                </a:solidFill>
                <a:effectLst/>
                <a:latin typeface="Merriweather" pitchFamily="2" charset="77"/>
                <a:ea typeface="+mn-ea"/>
                <a:cs typeface="+mn-cs"/>
              </a:rPr>
              <a:t>Key</a:t>
            </a:r>
            <a:r>
              <a:rPr lang="nl-NL" sz="1200" b="1" i="0" kern="1200" dirty="0">
                <a:solidFill>
                  <a:schemeClr val="tx1"/>
                </a:solidFill>
                <a:effectLst/>
                <a:latin typeface="Merriweather" pitchFamily="2" charset="77"/>
                <a:ea typeface="+mn-ea"/>
                <a:cs typeface="+mn-cs"/>
              </a:rPr>
              <a:t> </a:t>
            </a:r>
            <a:r>
              <a:rPr lang="nl-NL" sz="1200" b="1" i="0" kern="1200" dirty="0" err="1">
                <a:solidFill>
                  <a:schemeClr val="tx1"/>
                </a:solidFill>
                <a:effectLst/>
                <a:latin typeface="Merriweather" pitchFamily="2" charset="77"/>
                <a:ea typeface="+mn-ea"/>
                <a:cs typeface="+mn-cs"/>
              </a:rPr>
              <a:t>Region</a:t>
            </a:r>
            <a:r>
              <a:rPr lang="nl-NL" sz="1200" b="1" i="0" kern="1200" dirty="0">
                <a:solidFill>
                  <a:schemeClr val="tx1"/>
                </a:solidFill>
                <a:effectLst/>
                <a:latin typeface="Merriweather" pitchFamily="2" charset="77"/>
                <a:ea typeface="+mn-ea"/>
                <a:cs typeface="+mn-cs"/>
              </a:rPr>
              <a:t> Leiden</a:t>
            </a:r>
          </a:p>
          <a:p>
            <a:endParaRPr lang="nl-NL" sz="1200" b="0" i="0" kern="1200" dirty="0">
              <a:solidFill>
                <a:schemeClr val="tx1"/>
              </a:solidFill>
              <a:effectLst/>
              <a:latin typeface="Merriweather" pitchFamily="2" charset="77"/>
              <a:ea typeface="+mn-ea"/>
              <a:cs typeface="+mn-cs"/>
            </a:endParaRPr>
          </a:p>
          <a:p>
            <a:r>
              <a:rPr lang="nl-NL" sz="1200" b="0" i="0" kern="1200" dirty="0" err="1">
                <a:solidFill>
                  <a:schemeClr val="tx1"/>
                </a:solidFill>
                <a:effectLst/>
                <a:latin typeface="Merriweather" pitchFamily="2" charset="77"/>
                <a:ea typeface="+mn-ea"/>
                <a:cs typeface="+mn-cs"/>
              </a:rPr>
              <a:t>Key</a:t>
            </a:r>
            <a:r>
              <a:rPr lang="nl-NL" sz="1200" b="0" i="0" kern="1200" dirty="0">
                <a:solidFill>
                  <a:schemeClr val="tx1"/>
                </a:solidFill>
                <a:effectLst/>
                <a:latin typeface="Merriweather" pitchFamily="2" charset="77"/>
                <a:ea typeface="+mn-ea"/>
                <a:cs typeface="+mn-cs"/>
              </a:rPr>
              <a:t> </a:t>
            </a:r>
            <a:r>
              <a:rPr lang="nl-NL" sz="1200" b="0" i="0" kern="1200" dirty="0" err="1">
                <a:solidFill>
                  <a:schemeClr val="tx1"/>
                </a:solidFill>
                <a:effectLst/>
                <a:latin typeface="Merriweather" pitchFamily="2" charset="77"/>
                <a:ea typeface="+mn-ea"/>
                <a:cs typeface="+mn-cs"/>
              </a:rPr>
              <a:t>Region</a:t>
            </a:r>
            <a:r>
              <a:rPr lang="nl-NL" sz="1200" b="0" i="0" kern="1200" dirty="0">
                <a:solidFill>
                  <a:schemeClr val="tx1"/>
                </a:solidFill>
                <a:effectLst/>
                <a:latin typeface="Merriweather" pitchFamily="2" charset="77"/>
                <a:ea typeface="+mn-ea"/>
                <a:cs typeface="+mn-cs"/>
              </a:rPr>
              <a:t> Leiden, de opvolger van het samenwerkingsverband </a:t>
            </a:r>
            <a:r>
              <a:rPr lang="nl-NL" sz="1200" b="0" i="1" kern="1200" dirty="0">
                <a:solidFill>
                  <a:schemeClr val="tx1"/>
                </a:solidFill>
                <a:effectLst/>
                <a:latin typeface="Merriweather" pitchFamily="2" charset="77"/>
                <a:ea typeface="+mn-ea"/>
                <a:cs typeface="+mn-cs"/>
              </a:rPr>
              <a:t>Economie071</a:t>
            </a:r>
            <a:r>
              <a:rPr lang="nl-NL" sz="1200" b="0" i="0" kern="1200" dirty="0">
                <a:solidFill>
                  <a:schemeClr val="tx1"/>
                </a:solidFill>
                <a:effectLst/>
                <a:latin typeface="Merriweather" pitchFamily="2" charset="77"/>
                <a:ea typeface="+mn-ea"/>
                <a:cs typeface="+mn-cs"/>
              </a:rPr>
              <a:t>), is een publiek-private samenwerking waarin drie toonaangevende innovatieclusters de kern vormen</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Samen vormen zij de zogeheten </a:t>
            </a:r>
            <a:r>
              <a:rPr lang="nl-NL" sz="1200" b="0" i="0" kern="1200" dirty="0" err="1">
                <a:solidFill>
                  <a:schemeClr val="tx1"/>
                </a:solidFill>
                <a:effectLst/>
                <a:latin typeface="Merriweather" pitchFamily="2" charset="77"/>
                <a:ea typeface="+mn-ea"/>
                <a:cs typeface="+mn-cs"/>
              </a:rPr>
              <a:t>kennisas</a:t>
            </a:r>
            <a:r>
              <a:rPr lang="nl-NL" sz="1200" b="0" i="0" kern="1200" dirty="0">
                <a:solidFill>
                  <a:schemeClr val="tx1"/>
                </a:solidFill>
                <a:effectLst/>
                <a:latin typeface="Merriweather" pitchFamily="2" charset="77"/>
                <a:ea typeface="+mn-ea"/>
                <a:cs typeface="+mn-cs"/>
              </a:rPr>
              <a:t> Leiden–Katwijk–Noordwijk:</a:t>
            </a:r>
          </a:p>
          <a:p>
            <a:endParaRPr lang="nl-NL" sz="1200" b="1" i="0"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Leiden Bio </a:t>
            </a:r>
            <a:r>
              <a:rPr lang="nl-NL" sz="1200" b="0" i="0" kern="1200" dirty="0" err="1">
                <a:solidFill>
                  <a:schemeClr val="tx1"/>
                </a:solidFill>
                <a:effectLst/>
                <a:latin typeface="Merriweather" pitchFamily="2" charset="77"/>
                <a:ea typeface="+mn-ea"/>
                <a:cs typeface="+mn-cs"/>
              </a:rPr>
              <a:t>Science</a:t>
            </a:r>
            <a:r>
              <a:rPr lang="nl-NL" sz="1200" b="0" i="0" kern="1200" dirty="0">
                <a:solidFill>
                  <a:schemeClr val="tx1"/>
                </a:solidFill>
                <a:effectLst/>
                <a:latin typeface="Merriweather" pitchFamily="2" charset="77"/>
                <a:ea typeface="+mn-ea"/>
                <a:cs typeface="+mn-cs"/>
              </a:rPr>
              <a:t> Park (LBSP) – Gericht op </a:t>
            </a:r>
            <a:r>
              <a:rPr lang="nl-NL" sz="1200" b="0" i="1" kern="1200" dirty="0" err="1">
                <a:solidFill>
                  <a:schemeClr val="tx1"/>
                </a:solidFill>
                <a:effectLst/>
                <a:latin typeface="Merriweather" pitchFamily="2" charset="77"/>
                <a:ea typeface="+mn-ea"/>
                <a:cs typeface="+mn-cs"/>
              </a:rPr>
              <a:t>bioscience</a:t>
            </a:r>
            <a:r>
              <a:rPr lang="nl-NL" sz="1200" b="0" i="0" kern="1200" dirty="0">
                <a:solidFill>
                  <a:schemeClr val="tx1"/>
                </a:solidFill>
                <a:effectLst/>
                <a:latin typeface="Merriweather" pitchFamily="2" charset="77"/>
                <a:ea typeface="+mn-ea"/>
                <a:cs typeface="+mn-cs"/>
              </a:rPr>
              <a:t>, gezondheid en biotechnologie.</a:t>
            </a:r>
          </a:p>
          <a:p>
            <a:pPr marL="171450" indent="-171450">
              <a:buFont typeface="Arial" panose="020B0604020202020204" pitchFamily="34" charset="0"/>
              <a:buChar char="•"/>
            </a:pPr>
            <a:r>
              <a:rPr lang="nl-NL" sz="1200" b="0" i="0" kern="1200" dirty="0">
                <a:solidFill>
                  <a:schemeClr val="tx1"/>
                </a:solidFill>
                <a:effectLst/>
                <a:latin typeface="Merriweather" pitchFamily="2" charset="77"/>
                <a:ea typeface="+mn-ea"/>
                <a:cs typeface="+mn-cs"/>
              </a:rPr>
              <a:t>NL Space Campus (in Noordwijk) – Gericht op ruimtevaarttechnologie en satellietdata.</a:t>
            </a:r>
          </a:p>
          <a:p>
            <a:pPr marL="171450" indent="-171450">
              <a:buFont typeface="Arial" panose="020B0604020202020204" pitchFamily="34" charset="0"/>
              <a:buChar char="•"/>
            </a:pPr>
            <a:r>
              <a:rPr lang="nl-NL" sz="1200" b="0" i="0" kern="1200" dirty="0" err="1">
                <a:solidFill>
                  <a:schemeClr val="tx1"/>
                </a:solidFill>
                <a:effectLst/>
                <a:latin typeface="Merriweather" pitchFamily="2" charset="77"/>
                <a:ea typeface="+mn-ea"/>
                <a:cs typeface="+mn-cs"/>
              </a:rPr>
              <a:t>Unmanned</a:t>
            </a:r>
            <a:r>
              <a:rPr lang="nl-NL" sz="1200" b="0" i="0" kern="1200" dirty="0">
                <a:solidFill>
                  <a:schemeClr val="tx1"/>
                </a:solidFill>
                <a:effectLst/>
                <a:latin typeface="Merriweather" pitchFamily="2" charset="77"/>
                <a:ea typeface="+mn-ea"/>
                <a:cs typeface="+mn-cs"/>
              </a:rPr>
              <a:t> Valley (in Katwijk/Valkenburg) – Gericht op onbemande systemen, sensoren en drone-technologie</a:t>
            </a:r>
            <a:br>
              <a:rPr lang="nl-NL" dirty="0"/>
            </a:br>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NL Space Campus is de ontmoetingsplaats voor de (</a:t>
            </a:r>
            <a:r>
              <a:rPr lang="nl-NL" sz="1200" b="0" i="0" kern="1200" dirty="0" err="1">
                <a:solidFill>
                  <a:schemeClr val="tx1"/>
                </a:solidFill>
                <a:effectLst/>
                <a:latin typeface="Merriweather" pitchFamily="2" charset="77"/>
                <a:ea typeface="+mn-ea"/>
                <a:cs typeface="+mn-cs"/>
              </a:rPr>
              <a:t>inter</a:t>
            </a:r>
            <a:r>
              <a:rPr lang="nl-NL" sz="1200" b="0" i="0" kern="1200" dirty="0">
                <a:solidFill>
                  <a:schemeClr val="tx1"/>
                </a:solidFill>
                <a:effectLst/>
                <a:latin typeface="Merriweather" pitchFamily="2" charset="77"/>
                <a:ea typeface="+mn-ea"/>
                <a:cs typeface="+mn-cs"/>
              </a:rPr>
              <a:t>)nationale ruimtevaartsector, met ESA ESTEC en de universiteiten van Leiden - Delft - Erasmus </a:t>
            </a:r>
          </a:p>
          <a:p>
            <a:r>
              <a:rPr lang="nl-NL" sz="1200" b="0" i="0" kern="1200" dirty="0">
                <a:solidFill>
                  <a:schemeClr val="tx1"/>
                </a:solidFill>
                <a:effectLst/>
                <a:latin typeface="Merriweather" pitchFamily="2" charset="77"/>
                <a:ea typeface="+mn-ea"/>
                <a:cs typeface="+mn-cs"/>
              </a:rPr>
              <a:t>als belangrijke kennispartners</a:t>
            </a:r>
            <a:endParaRPr lang="nl-NL" dirty="0"/>
          </a:p>
          <a:p>
            <a:endParaRPr lang="nl-NL" dirty="0"/>
          </a:p>
          <a:p>
            <a:r>
              <a:rPr lang="nl-NL" dirty="0"/>
              <a:t>De Universiteit Leiden is gevestigd in twee steden, </a:t>
            </a:r>
            <a:r>
              <a:rPr lang="nl-NL" b="1" dirty="0"/>
              <a:t>Leiden en Den Haag</a:t>
            </a:r>
            <a:r>
              <a:rPr lang="nl-NL" dirty="0"/>
              <a:t>, in het hart van Nederland, dicht bij internationale luchthaven Schiphol, nabij de kust en grote steden. In het hart van Europa.</a:t>
            </a:r>
          </a:p>
          <a:p>
            <a:endParaRPr lang="nl-NL" sz="1200" b="0" i="1" u="sng" kern="1200" dirty="0">
              <a:solidFill>
                <a:schemeClr val="tx1"/>
              </a:solidFill>
              <a:effectLst/>
              <a:latin typeface="Merriweather" pitchFamily="2" charset="77"/>
              <a:ea typeface="+mn-ea"/>
              <a:cs typeface="+mn-cs"/>
            </a:endParaRPr>
          </a:p>
          <a:p>
            <a:r>
              <a:rPr lang="nl-NL" sz="1200" b="1" i="0" u="none" kern="1200" dirty="0">
                <a:solidFill>
                  <a:schemeClr val="tx1"/>
                </a:solidFill>
                <a:effectLst/>
                <a:latin typeface="Merriweather" pitchFamily="2" charset="77"/>
                <a:ea typeface="+mn-ea"/>
                <a:cs typeface="+mn-cs"/>
              </a:rPr>
              <a:t>Leiden</a:t>
            </a:r>
          </a:p>
          <a:p>
            <a:endParaRPr lang="nl-NL" sz="1200" b="1" i="0" u="none" kern="1200" dirty="0">
              <a:solidFill>
                <a:schemeClr val="tx1"/>
              </a:solidFill>
              <a:effectLst/>
              <a:latin typeface="Merriweather" pitchFamily="2" charset="77"/>
              <a:ea typeface="+mn-ea"/>
              <a:cs typeface="+mn-cs"/>
            </a:endParaRP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Historische binnenstad</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130.000 inwoners</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Stad van ontdekkingen</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Leiden Bio </a:t>
            </a:r>
            <a:r>
              <a:rPr lang="nl-NL" sz="1200" b="0" i="0" u="none" kern="1200" dirty="0" err="1">
                <a:solidFill>
                  <a:schemeClr val="tx1"/>
                </a:solidFill>
                <a:effectLst/>
                <a:latin typeface="Merriweather" pitchFamily="2" charset="77"/>
                <a:ea typeface="+mn-ea"/>
                <a:cs typeface="+mn-cs"/>
              </a:rPr>
              <a:t>Science</a:t>
            </a:r>
            <a:r>
              <a:rPr lang="nl-NL" sz="1200" b="0" i="0" u="none" kern="1200" dirty="0">
                <a:solidFill>
                  <a:schemeClr val="tx1"/>
                </a:solidFill>
                <a:effectLst/>
                <a:latin typeface="Merriweather" pitchFamily="2" charset="77"/>
                <a:ea typeface="+mn-ea"/>
                <a:cs typeface="+mn-cs"/>
              </a:rPr>
              <a:t> Park</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Binnenstadcampus </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Musea</a:t>
            </a:r>
          </a:p>
          <a:p>
            <a:pPr marL="171450" indent="-171450">
              <a:buFont typeface="Arial" panose="020B0604020202020204" pitchFamily="34" charset="0"/>
              <a:buChar char="•"/>
            </a:pPr>
            <a:r>
              <a:rPr lang="nl-NL" sz="1200" b="0" i="0" u="none" kern="1200" dirty="0">
                <a:solidFill>
                  <a:schemeClr val="tx1"/>
                </a:solidFill>
                <a:effectLst/>
                <a:latin typeface="Merriweather" pitchFamily="2" charset="77"/>
                <a:ea typeface="+mn-ea"/>
                <a:cs typeface="+mn-cs"/>
              </a:rPr>
              <a:t>6 van de 7 faculteiten en ca. 35.000 studenten</a:t>
            </a:r>
          </a:p>
          <a:p>
            <a:endParaRPr lang="nl-NL" sz="1200" b="1" i="0" u="none"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Leiden is </a:t>
            </a:r>
            <a:r>
              <a:rPr lang="en-US" dirty="0" err="1"/>
              <a:t>stad</a:t>
            </a:r>
            <a:r>
              <a:rPr lang="en-US" baseline="0" dirty="0"/>
              <a:t> van </a:t>
            </a:r>
            <a:r>
              <a:rPr lang="en-US" baseline="0" dirty="0" err="1"/>
              <a:t>ontdekkingen</a:t>
            </a:r>
            <a:r>
              <a:rPr lang="en-US" baseline="0" dirty="0"/>
              <a:t>. De Universiteit </a:t>
            </a:r>
            <a:r>
              <a:rPr lang="en-US" baseline="0" dirty="0" err="1"/>
              <a:t>drukt</a:t>
            </a:r>
            <a:r>
              <a:rPr lang="en-US" baseline="0" dirty="0"/>
              <a:t> al </a:t>
            </a:r>
            <a:r>
              <a:rPr lang="en-US" baseline="0" dirty="0" err="1"/>
              <a:t>meer</a:t>
            </a:r>
            <a:r>
              <a:rPr lang="en-US" baseline="0" dirty="0"/>
              <a:t> dan 450 </a:t>
            </a:r>
            <a:r>
              <a:rPr lang="en-US" baseline="0" dirty="0" err="1"/>
              <a:t>jaar</a:t>
            </a:r>
            <a:r>
              <a:rPr lang="en-US" baseline="0" dirty="0"/>
              <a:t> </a:t>
            </a:r>
            <a:r>
              <a:rPr lang="en-US" baseline="0" dirty="0" err="1"/>
              <a:t>een</a:t>
            </a:r>
            <a:r>
              <a:rPr lang="en-US" baseline="0" dirty="0"/>
              <a:t> </a:t>
            </a:r>
            <a:r>
              <a:rPr lang="en-US" baseline="0" dirty="0" err="1"/>
              <a:t>stempel</a:t>
            </a:r>
            <a:r>
              <a:rPr lang="en-US" baseline="0" dirty="0"/>
              <a:t> op </a:t>
            </a:r>
            <a:r>
              <a:rPr lang="en-US" baseline="0" dirty="0" err="1"/>
              <a:t>deze</a:t>
            </a:r>
            <a:r>
              <a:rPr lang="en-US" baseline="0" dirty="0"/>
              <a:t> </a:t>
            </a:r>
            <a:r>
              <a:rPr lang="en-US" baseline="0" dirty="0" err="1"/>
              <a:t>stad</a:t>
            </a:r>
            <a:r>
              <a:rPr lang="en-US" baseline="0" dirty="0"/>
              <a:t>, met twee </a:t>
            </a:r>
            <a:r>
              <a:rPr lang="en-US" baseline="0" dirty="0" err="1"/>
              <a:t>campussen</a:t>
            </a:r>
            <a:r>
              <a:rPr lang="en-US" baseline="0" dirty="0"/>
              <a:t>, die 6 </a:t>
            </a:r>
            <a:r>
              <a:rPr lang="en-US" baseline="0" dirty="0" err="1"/>
              <a:t>faculteiten</a:t>
            </a:r>
            <a:r>
              <a:rPr lang="en-US" baseline="0" dirty="0"/>
              <a:t> </a:t>
            </a:r>
            <a:r>
              <a:rPr lang="en-US" baseline="0" dirty="0" err="1"/>
              <a:t>huisvesten</a:t>
            </a:r>
            <a:r>
              <a:rPr lang="en-US" baseline="0" dirty="0"/>
              <a:t>: </a:t>
            </a:r>
            <a:r>
              <a:rPr lang="en-US" baseline="0" dirty="0" err="1"/>
              <a:t>Rechten</a:t>
            </a:r>
            <a:r>
              <a:rPr lang="en-US" baseline="0" dirty="0"/>
              <a:t>, </a:t>
            </a:r>
            <a:r>
              <a:rPr lang="en-US" baseline="0" dirty="0" err="1"/>
              <a:t>en</a:t>
            </a:r>
            <a:r>
              <a:rPr lang="en-US" baseline="0" dirty="0"/>
              <a:t> </a:t>
            </a:r>
            <a:r>
              <a:rPr lang="en-US" baseline="0" dirty="0" err="1"/>
              <a:t>Geesteswetenschappen</a:t>
            </a:r>
            <a:r>
              <a:rPr lang="en-US" baseline="0" dirty="0"/>
              <a:t> in de </a:t>
            </a:r>
            <a:r>
              <a:rPr lang="en-US" baseline="0" dirty="0" err="1"/>
              <a:t>binnenstad</a:t>
            </a:r>
            <a:r>
              <a:rPr lang="en-US" baseline="0" dirty="0"/>
              <a:t>, </a:t>
            </a:r>
            <a:r>
              <a:rPr lang="en-US" baseline="0" dirty="0" err="1"/>
              <a:t>Geneeskunde</a:t>
            </a:r>
            <a:r>
              <a:rPr lang="en-US" baseline="0" dirty="0"/>
              <a:t>, W&amp;N, </a:t>
            </a:r>
            <a:r>
              <a:rPr lang="en-US" baseline="0" dirty="0" err="1"/>
              <a:t>Sociale</a:t>
            </a:r>
            <a:r>
              <a:rPr lang="en-US" baseline="0" dirty="0"/>
              <a:t> </a:t>
            </a:r>
            <a:r>
              <a:rPr lang="en-US" baseline="0" dirty="0" err="1"/>
              <a:t>wetenschappen</a:t>
            </a:r>
            <a:r>
              <a:rPr lang="en-US" baseline="0" dirty="0"/>
              <a:t> </a:t>
            </a:r>
            <a:r>
              <a:rPr lang="en-US" baseline="0" dirty="0" err="1"/>
              <a:t>en</a:t>
            </a:r>
            <a:r>
              <a:rPr lang="en-US" baseline="0" dirty="0"/>
              <a:t> </a:t>
            </a:r>
            <a:r>
              <a:rPr lang="en-US" baseline="0" dirty="0" err="1"/>
              <a:t>Archeologie</a:t>
            </a:r>
            <a:r>
              <a:rPr lang="en-US" baseline="0" dirty="0"/>
              <a:t> </a:t>
            </a:r>
            <a:r>
              <a:rPr lang="en-US" baseline="0" dirty="0" err="1"/>
              <a:t>rondom</a:t>
            </a:r>
            <a:r>
              <a:rPr lang="en-US" baseline="0" dirty="0"/>
              <a:t> het Leiden Bio Science Park. Veel </a:t>
            </a:r>
            <a:r>
              <a:rPr lang="en-US" baseline="0" dirty="0" err="1"/>
              <a:t>musea</a:t>
            </a:r>
            <a:r>
              <a:rPr lang="en-US" baseline="0" dirty="0"/>
              <a:t> in Leiden </a:t>
            </a:r>
            <a:r>
              <a:rPr lang="en-US" baseline="0" dirty="0" err="1"/>
              <a:t>zijn</a:t>
            </a:r>
            <a:r>
              <a:rPr lang="en-US" baseline="0" dirty="0"/>
              <a:t> </a:t>
            </a:r>
            <a:r>
              <a:rPr lang="en-US" baseline="0" dirty="0" err="1"/>
              <a:t>nauw</a:t>
            </a:r>
            <a:r>
              <a:rPr lang="en-US" baseline="0" dirty="0"/>
              <a:t> </a:t>
            </a:r>
            <a:r>
              <a:rPr lang="en-US" baseline="0" dirty="0" err="1"/>
              <a:t>verbonden</a:t>
            </a:r>
            <a:r>
              <a:rPr lang="en-US" baseline="0" dirty="0"/>
              <a:t> </a:t>
            </a:r>
            <a:r>
              <a:rPr lang="en-US" baseline="0" dirty="0" err="1"/>
              <a:t>aan</a:t>
            </a:r>
            <a:r>
              <a:rPr lang="en-US" baseline="0" dirty="0"/>
              <a:t> de Leidse </a:t>
            </a:r>
            <a:r>
              <a:rPr lang="en-US" baseline="0" dirty="0" err="1"/>
              <a:t>universiteit</a:t>
            </a:r>
            <a:r>
              <a:rPr lang="en-US" baseline="0" dirty="0"/>
              <a:t>. 6 op de 7 van </a:t>
            </a:r>
            <a:r>
              <a:rPr lang="en-US" baseline="0" dirty="0" err="1"/>
              <a:t>onze</a:t>
            </a:r>
            <a:r>
              <a:rPr lang="en-US" baseline="0" dirty="0"/>
              <a:t> </a:t>
            </a:r>
            <a:r>
              <a:rPr lang="en-US" baseline="0" dirty="0" err="1"/>
              <a:t>studenten</a:t>
            </a:r>
            <a:r>
              <a:rPr lang="en-US" baseline="0" dirty="0"/>
              <a:t> </a:t>
            </a:r>
            <a:r>
              <a:rPr lang="en-US" baseline="0" dirty="0" err="1"/>
              <a:t>studeert</a:t>
            </a:r>
            <a:r>
              <a:rPr lang="en-US" baseline="0" dirty="0"/>
              <a:t> in Leiden, </a:t>
            </a:r>
            <a:r>
              <a:rPr lang="en-US" baseline="0" dirty="0" err="1"/>
              <a:t>vele</a:t>
            </a:r>
            <a:r>
              <a:rPr lang="en-US" baseline="0" dirty="0"/>
              <a:t> </a:t>
            </a:r>
            <a:r>
              <a:rPr lang="en-US" baseline="0" dirty="0" err="1"/>
              <a:t>wonen</a:t>
            </a:r>
            <a:r>
              <a:rPr lang="en-US" baseline="0" dirty="0"/>
              <a:t> er </a:t>
            </a:r>
            <a:r>
              <a:rPr lang="en-US" baseline="0" dirty="0" err="1"/>
              <a:t>ook</a:t>
            </a:r>
            <a:r>
              <a:rPr lang="en-US" baseline="0" dirty="0"/>
              <a:t>. </a:t>
            </a:r>
            <a:endParaRPr lang="nl-NL" sz="1200" b="1" i="0" u="none" kern="1200" dirty="0">
              <a:solidFill>
                <a:schemeClr val="tx1"/>
              </a:solidFill>
              <a:effectLst/>
              <a:latin typeface="Merriweather" pitchFamily="2" charset="77"/>
              <a:ea typeface="+mn-ea"/>
              <a:cs typeface="+mn-cs"/>
            </a:endParaRPr>
          </a:p>
          <a:p>
            <a:endParaRPr lang="nl-NL" sz="1200" b="0" i="0" u="none" kern="1200" dirty="0">
              <a:solidFill>
                <a:schemeClr val="tx1"/>
              </a:solidFill>
              <a:effectLst/>
              <a:latin typeface="Merriweather" pitchFamily="2" charset="77"/>
              <a:ea typeface="+mn-ea"/>
              <a:cs typeface="+mn-cs"/>
            </a:endParaRPr>
          </a:p>
          <a:p>
            <a:r>
              <a:rPr lang="nl-NL" sz="1200" b="1" i="0" u="none" kern="1200" dirty="0">
                <a:solidFill>
                  <a:schemeClr val="tx1"/>
                </a:solidFill>
                <a:effectLst/>
                <a:latin typeface="Merriweather" pitchFamily="2" charset="77"/>
                <a:ea typeface="+mn-ea"/>
                <a:cs typeface="+mn-cs"/>
              </a:rPr>
              <a:t>Den Haag</a:t>
            </a:r>
          </a:p>
          <a:p>
            <a:endParaRPr lang="nl-NL" sz="1200" b="1" i="0" u="none" kern="1200" dirty="0">
              <a:solidFill>
                <a:schemeClr val="tx1"/>
              </a:solidFill>
              <a:effectLst/>
              <a:latin typeface="Merriweather" pitchFamily="2" charset="77"/>
              <a:ea typeface="+mn-ea"/>
              <a:cs typeface="+mn-cs"/>
            </a:endParaRPr>
          </a:p>
          <a:p>
            <a:pPr marL="285750" indent="-285750">
              <a:buFont typeface="Arial" panose="020B0604020202020204" pitchFamily="34" charset="0"/>
              <a:buChar char="•"/>
            </a:pPr>
            <a:r>
              <a:rPr lang="nl-NL" dirty="0">
                <a:solidFill>
                  <a:schemeClr val="bg1"/>
                </a:solidFill>
                <a:latin typeface="Merriweather" panose="00000500000000000000" pitchFamily="2" charset="0"/>
              </a:rPr>
              <a:t>Regeringsstad, internationale organisaties en ambassades​</a:t>
            </a:r>
          </a:p>
          <a:p>
            <a:pPr marL="285750" indent="-285750">
              <a:buFont typeface="Arial" panose="020B0604020202020204" pitchFamily="34" charset="0"/>
              <a:buChar char="•"/>
            </a:pPr>
            <a:r>
              <a:rPr lang="nl-NL" dirty="0">
                <a:solidFill>
                  <a:schemeClr val="bg1"/>
                </a:solidFill>
                <a:latin typeface="Merriweather" panose="00000500000000000000" pitchFamily="2" charset="0"/>
              </a:rPr>
              <a:t>570.000 inwoners​</a:t>
            </a:r>
          </a:p>
          <a:p>
            <a:pPr marL="285750" indent="-285750">
              <a:buFont typeface="Arial" panose="020B0604020202020204" pitchFamily="34" charset="0"/>
              <a:buChar char="•"/>
            </a:pPr>
            <a:r>
              <a:rPr lang="nl-NL" dirty="0">
                <a:solidFill>
                  <a:schemeClr val="bg1"/>
                </a:solidFill>
                <a:latin typeface="Merriweather" panose="00000500000000000000" pitchFamily="2" charset="0"/>
              </a:rPr>
              <a:t>Internationale stad van</a:t>
            </a:r>
            <a:br>
              <a:rPr lang="nl-NL" dirty="0">
                <a:solidFill>
                  <a:schemeClr val="bg1"/>
                </a:solidFill>
                <a:latin typeface="Merriweather" panose="00000500000000000000" pitchFamily="2" charset="0"/>
              </a:rPr>
            </a:br>
            <a:r>
              <a:rPr lang="nl-NL" dirty="0">
                <a:solidFill>
                  <a:schemeClr val="bg1"/>
                </a:solidFill>
                <a:latin typeface="Merriweather" panose="00000500000000000000" pitchFamily="2" charset="0"/>
              </a:rPr>
              <a:t>Vrede, Recht en Veiligheid​</a:t>
            </a:r>
          </a:p>
          <a:p>
            <a:pPr marL="285750" indent="-285750">
              <a:buFont typeface="Arial" panose="020B0604020202020204" pitchFamily="34" charset="0"/>
              <a:buChar char="•"/>
            </a:pPr>
            <a:r>
              <a:rPr lang="nl-NL" dirty="0">
                <a:solidFill>
                  <a:schemeClr val="bg1"/>
                </a:solidFill>
                <a:latin typeface="Merriweather" panose="00000500000000000000" pitchFamily="2" charset="0"/>
              </a:rPr>
              <a:t>Campus Den Haag​</a:t>
            </a:r>
          </a:p>
          <a:p>
            <a:pPr marL="285750" indent="-285750">
              <a:buFont typeface="Arial" panose="020B0604020202020204" pitchFamily="34" charset="0"/>
              <a:buChar char="•"/>
            </a:pPr>
            <a:r>
              <a:rPr lang="nl-NL" dirty="0">
                <a:solidFill>
                  <a:schemeClr val="bg1"/>
                </a:solidFill>
                <a:latin typeface="Merriweather" panose="00000500000000000000" pitchFamily="2" charset="0"/>
              </a:rPr>
              <a:t>30 musea​</a:t>
            </a:r>
          </a:p>
          <a:p>
            <a:pPr marL="285750" indent="-285750">
              <a:buFont typeface="Arial" panose="020B0604020202020204" pitchFamily="34" charset="0"/>
              <a:buChar char="•"/>
            </a:pPr>
            <a:r>
              <a:rPr lang="nl-NL" dirty="0">
                <a:solidFill>
                  <a:schemeClr val="bg1"/>
                </a:solidFill>
                <a:latin typeface="Merriweather" panose="00000500000000000000" pitchFamily="2" charset="0"/>
              </a:rPr>
              <a:t>7 faculteiten en ruim 7.000 studenten</a:t>
            </a:r>
            <a:endParaRPr lang="nl-NL" sz="1200" b="1" i="0" u="none" kern="1200" dirty="0">
              <a:solidFill>
                <a:schemeClr val="tx1"/>
              </a:solidFill>
              <a:effectLst/>
              <a:latin typeface="Merriweather" pitchFamily="2" charset="77"/>
              <a:ea typeface="+mn-ea"/>
              <a:cs typeface="+mn-cs"/>
            </a:endParaRPr>
          </a:p>
          <a:p>
            <a:endParaRPr lang="nl-NL" sz="1200" b="1" i="0" u="none" kern="1200" dirty="0">
              <a:solidFill>
                <a:schemeClr val="tx1"/>
              </a:solidFill>
              <a:effectLst/>
              <a:latin typeface="Merriweather" pitchFamily="2"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Sinds</a:t>
            </a:r>
            <a:r>
              <a:rPr lang="en-US" dirty="0"/>
              <a:t> </a:t>
            </a:r>
            <a:r>
              <a:rPr lang="en-US" baseline="0" dirty="0"/>
              <a:t>1997 is de </a:t>
            </a:r>
            <a:r>
              <a:rPr lang="en-US" baseline="0" dirty="0" err="1"/>
              <a:t>universiteit</a:t>
            </a:r>
            <a:r>
              <a:rPr lang="en-US" baseline="0" dirty="0"/>
              <a:t> </a:t>
            </a:r>
            <a:r>
              <a:rPr lang="en-US" baseline="0" dirty="0" err="1"/>
              <a:t>ook</a:t>
            </a:r>
            <a:r>
              <a:rPr lang="en-US" baseline="0" dirty="0"/>
              <a:t> </a:t>
            </a:r>
            <a:r>
              <a:rPr lang="en-US" baseline="0" dirty="0" err="1"/>
              <a:t>gevestigd</a:t>
            </a:r>
            <a:r>
              <a:rPr lang="en-US" baseline="0" dirty="0"/>
              <a:t> in Den Haag, de </a:t>
            </a:r>
            <a:r>
              <a:rPr lang="en-US" baseline="0" dirty="0" err="1"/>
              <a:t>derde</a:t>
            </a:r>
            <a:r>
              <a:rPr lang="en-US" baseline="0" dirty="0"/>
              <a:t> </a:t>
            </a:r>
            <a:r>
              <a:rPr lang="en-US" baseline="0" dirty="0" err="1"/>
              <a:t>stad</a:t>
            </a:r>
            <a:r>
              <a:rPr lang="en-US" baseline="0" dirty="0"/>
              <a:t> van Nederland, die </a:t>
            </a:r>
            <a:r>
              <a:rPr lang="en-US" baseline="0" dirty="0" err="1"/>
              <a:t>voor</a:t>
            </a:r>
            <a:r>
              <a:rPr lang="en-US" baseline="0" dirty="0"/>
              <a:t> </a:t>
            </a:r>
            <a:r>
              <a:rPr lang="en-US" baseline="0" dirty="0" err="1"/>
              <a:t>onze</a:t>
            </a:r>
            <a:r>
              <a:rPr lang="en-US" baseline="0" dirty="0"/>
              <a:t> </a:t>
            </a:r>
            <a:r>
              <a:rPr lang="en-US" baseline="0" dirty="0" err="1"/>
              <a:t>komst</a:t>
            </a:r>
            <a:r>
              <a:rPr lang="en-US" baseline="0" dirty="0"/>
              <a:t> </a:t>
            </a:r>
            <a:r>
              <a:rPr lang="en-US" baseline="0" dirty="0" err="1"/>
              <a:t>geen</a:t>
            </a:r>
            <a:r>
              <a:rPr lang="en-US" baseline="0" dirty="0"/>
              <a:t> </a:t>
            </a:r>
            <a:r>
              <a:rPr lang="en-US" baseline="0" dirty="0" err="1"/>
              <a:t>universiteit</a:t>
            </a:r>
            <a:r>
              <a:rPr lang="en-US" baseline="0" dirty="0"/>
              <a:t> had. </a:t>
            </a:r>
            <a:r>
              <a:rPr lang="nl-NL" baseline="0" dirty="0"/>
              <a:t>De Universiteit Leiden is daarmee één universiteit in twee steden. Alle 7 faculteiten zijn in Den Haag vertegenwoordigd. De faculteit </a:t>
            </a:r>
            <a:r>
              <a:rPr lang="nl-NL" baseline="0" dirty="0" err="1"/>
              <a:t>Governance</a:t>
            </a:r>
            <a:r>
              <a:rPr lang="nl-NL" baseline="0" dirty="0"/>
              <a:t> &amp; Global </a:t>
            </a:r>
            <a:r>
              <a:rPr lang="nl-NL" baseline="0" dirty="0" err="1"/>
              <a:t>Affairs</a:t>
            </a:r>
            <a:r>
              <a:rPr lang="nl-NL" baseline="0" dirty="0"/>
              <a:t> is als enige alleen in Den Haag gevestigd. De strategie van de Campus Den Haag sluit nauw aan op het profiel, van Den Haag als stad van Vrede, Recht en Veiligheid, en het grootstedelijke, nationale en internationale karakter van de hofstad.</a:t>
            </a:r>
            <a:r>
              <a:rPr lang="en-US" baseline="0" dirty="0"/>
              <a:t> Er </a:t>
            </a:r>
            <a:r>
              <a:rPr lang="en-US" baseline="0" dirty="0" err="1"/>
              <a:t>komen</a:t>
            </a:r>
            <a:r>
              <a:rPr lang="en-US" baseline="0" dirty="0"/>
              <a:t> </a:t>
            </a:r>
            <a:r>
              <a:rPr lang="en-US" baseline="0" dirty="0" err="1"/>
              <a:t>relatief</a:t>
            </a:r>
            <a:r>
              <a:rPr lang="en-US" baseline="0" dirty="0"/>
              <a:t> </a:t>
            </a:r>
            <a:r>
              <a:rPr lang="en-US" baseline="0" dirty="0" err="1"/>
              <a:t>veel</a:t>
            </a:r>
            <a:r>
              <a:rPr lang="en-US" baseline="0" dirty="0"/>
              <a:t> </a:t>
            </a:r>
            <a:r>
              <a:rPr lang="en-US" baseline="0" dirty="0" err="1"/>
              <a:t>studenten</a:t>
            </a:r>
            <a:r>
              <a:rPr lang="en-US" baseline="0" dirty="0"/>
              <a:t> </a:t>
            </a:r>
            <a:r>
              <a:rPr lang="en-US" baseline="0" dirty="0" err="1"/>
              <a:t>uit</a:t>
            </a:r>
            <a:r>
              <a:rPr lang="en-US" baseline="0" dirty="0"/>
              <a:t> het </a:t>
            </a:r>
            <a:r>
              <a:rPr lang="en-US" baseline="0" dirty="0" err="1"/>
              <a:t>buitenland</a:t>
            </a:r>
            <a:r>
              <a:rPr lang="en-US" baseline="0" dirty="0"/>
              <a:t>.</a:t>
            </a:r>
            <a:endParaRPr lang="nl-NL" dirty="0"/>
          </a:p>
        </p:txBody>
      </p:sp>
      <p:sp>
        <p:nvSpPr>
          <p:cNvPr id="4" name="Tijdelijke aanduiding voor dianummer 3">
            <a:extLst>
              <a:ext uri="{FF2B5EF4-FFF2-40B4-BE49-F238E27FC236}">
                <a16:creationId xmlns:a16="http://schemas.microsoft.com/office/drawing/2014/main" id="{834A5DBE-06FC-9F37-6343-C2B770671AA1}"/>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ECD43-08E5-4945-BC4F-4857758E978F}"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4091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erriweather" pitchFamily="2" charset="77"/>
                <a:ea typeface="+mn-ea"/>
                <a:cs typeface="+mn-cs"/>
              </a:rPr>
              <a:t>De Universiteit Leiden </a:t>
            </a:r>
            <a:r>
              <a:rPr lang="en-US" sz="1200" b="0" i="0" kern="1200" dirty="0" err="1">
                <a:solidFill>
                  <a:schemeClr val="tx1"/>
                </a:solidFill>
                <a:effectLst/>
                <a:latin typeface="Merriweather" pitchFamily="2" charset="77"/>
                <a:ea typeface="+mn-ea"/>
                <a:cs typeface="+mn-cs"/>
              </a:rPr>
              <a:t>heeft</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zeven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faculteiten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gevestigd</a:t>
            </a:r>
            <a:r>
              <a:rPr lang="en-US" sz="1200" b="0" i="0" kern="1200" dirty="0">
                <a:solidFill>
                  <a:schemeClr val="tx1"/>
                </a:solidFill>
                <a:effectLst/>
                <a:latin typeface="Merriweather" pitchFamily="2" charset="77"/>
                <a:ea typeface="+mn-ea"/>
                <a:cs typeface="+mn-cs"/>
              </a:rPr>
              <a:t> in Leiden </a:t>
            </a:r>
            <a:r>
              <a:rPr lang="en-US" sz="1200" b="0" i="0" kern="1200" dirty="0" err="1">
                <a:solidFill>
                  <a:schemeClr val="tx1"/>
                </a:solidFill>
                <a:effectLst/>
                <a:latin typeface="Merriweather" pitchFamily="2" charset="77"/>
                <a:ea typeface="+mn-ea"/>
                <a:cs typeface="+mn-cs"/>
              </a:rPr>
              <a:t>én</a:t>
            </a:r>
            <a:r>
              <a:rPr lang="en-US" sz="1200" b="0" i="0" kern="1200" dirty="0">
                <a:solidFill>
                  <a:schemeClr val="tx1"/>
                </a:solidFill>
                <a:effectLst/>
                <a:latin typeface="Merriweather" pitchFamily="2" charset="77"/>
                <a:ea typeface="+mn-ea"/>
                <a:cs typeface="+mn-cs"/>
              </a:rPr>
              <a:t> Den Haag. Binnen </a:t>
            </a:r>
            <a:r>
              <a:rPr lang="en-US" sz="1200" b="0" i="0" kern="1200" dirty="0" err="1">
                <a:solidFill>
                  <a:schemeClr val="tx1"/>
                </a:solidFill>
                <a:effectLst/>
                <a:latin typeface="Merriweather" pitchFamily="2" charset="77"/>
                <a:ea typeface="+mn-ea"/>
                <a:cs typeface="+mn-cs"/>
              </a:rPr>
              <a:t>deze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faculteiten</a:t>
            </a:r>
            <a:r>
              <a:rPr lang="en-US" sz="1200" b="0" i="0" kern="1200" dirty="0">
                <a:solidFill>
                  <a:schemeClr val="tx1"/>
                </a:solidFill>
                <a:effectLst/>
                <a:latin typeface="Merriweather" pitchFamily="2" charset="77"/>
                <a:ea typeface="+mn-ea"/>
                <a:cs typeface="+mn-cs"/>
              </a:rPr>
              <a:t> is het </a:t>
            </a:r>
            <a:r>
              <a:rPr lang="en-US" sz="1200" b="0" i="0" kern="1200" dirty="0" err="1">
                <a:solidFill>
                  <a:schemeClr val="tx1"/>
                </a:solidFill>
                <a:effectLst/>
                <a:latin typeface="Merriweather" pitchFamily="2" charset="77"/>
                <a:ea typeface="+mn-ea"/>
                <a:cs typeface="+mn-cs"/>
              </a:rPr>
              <a:t>wetenschappelijk</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onderzoek</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ondergebracht</a:t>
            </a:r>
            <a:r>
              <a:rPr lang="en-US" sz="1200" b="0" i="0" kern="1200" dirty="0">
                <a:solidFill>
                  <a:schemeClr val="tx1"/>
                </a:solidFill>
                <a:effectLst/>
                <a:latin typeface="Merriweather" pitchFamily="2" charset="77"/>
                <a:ea typeface="+mn-ea"/>
                <a:cs typeface="+mn-cs"/>
              </a:rPr>
              <a:t> in diverse </a:t>
            </a:r>
            <a:r>
              <a:rPr lang="en-US" sz="1200" b="0" i="0" kern="1200" dirty="0" err="1">
                <a:solidFill>
                  <a:schemeClr val="tx1"/>
                </a:solidFill>
                <a:effectLst/>
                <a:latin typeface="Merriweather" pitchFamily="2" charset="77"/>
                <a:ea typeface="+mn-ea"/>
                <a:cs typeface="+mn-cs"/>
              </a:rPr>
              <a:t>gespecialiseerde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onderzoeksinstituten</a:t>
            </a:r>
            <a:r>
              <a:rPr lang="en-US" sz="1200" b="0" i="0" kern="1200" dirty="0">
                <a:solidFill>
                  <a:schemeClr val="tx1"/>
                </a:solidFill>
                <a:effectLst/>
                <a:latin typeface="Merriweather" pitchFamily="2" charset="77"/>
                <a:ea typeface="+mn-ea"/>
                <a:cs typeface="+mn-cs"/>
              </a:rPr>
              <a:t>. </a:t>
            </a:r>
            <a:r>
              <a:rPr lang="nl-NL" sz="1200" b="0" i="0" kern="1200" baseline="0" dirty="0">
                <a:solidFill>
                  <a:schemeClr val="tx1"/>
                </a:solidFill>
                <a:effectLst/>
                <a:latin typeface="Merriweather" pitchFamily="2" charset="77"/>
                <a:ea typeface="+mn-ea"/>
                <a:cs typeface="+mn-cs"/>
              </a:rPr>
              <a:t>De Universiteit Leiden heeft 36 instituten, waarvan 4 interfacultair.</a:t>
            </a:r>
          </a:p>
          <a:p>
            <a:endParaRPr lang="en-US" sz="1200" b="0" i="0" kern="1200" dirty="0">
              <a:solidFill>
                <a:schemeClr val="tx1"/>
              </a:solidFill>
              <a:effectLst/>
              <a:latin typeface="Merriweather" pitchFamily="2" charset="77"/>
              <a:ea typeface="+mn-ea"/>
              <a:cs typeface="+mn-cs"/>
            </a:endParaRPr>
          </a:p>
          <a:p>
            <a:endParaRPr lang="en-US" sz="1200" b="0" i="0" kern="1200" dirty="0">
              <a:solidFill>
                <a:schemeClr val="tx1"/>
              </a:solidFill>
              <a:effectLst/>
              <a:latin typeface="Merriweather" pitchFamily="2" charset="77"/>
              <a:ea typeface="+mn-ea"/>
              <a:cs typeface="+mn-cs"/>
            </a:endParaRPr>
          </a:p>
          <a:p>
            <a:r>
              <a:rPr lang="en-US" sz="1200" b="0" i="0" kern="1200" dirty="0">
                <a:solidFill>
                  <a:schemeClr val="tx1"/>
                </a:solidFill>
                <a:effectLst/>
                <a:latin typeface="Merriweather" pitchFamily="2" charset="77"/>
                <a:ea typeface="+mn-ea"/>
                <a:cs typeface="+mn-cs"/>
              </a:rPr>
              <a:t>https://www.organisatiegids.universiteitleiden.nl/faculteiten-en-instituten</a:t>
            </a:r>
          </a:p>
          <a:p>
            <a:r>
              <a:rPr lang="en-US" sz="1200" b="0" i="0" kern="1200" dirty="0">
                <a:solidFill>
                  <a:schemeClr val="tx1"/>
                </a:solidFill>
                <a:effectLst/>
                <a:latin typeface="Merriweather" pitchFamily="2" charset="77"/>
                <a:ea typeface="+mn-ea"/>
                <a:cs typeface="+mn-cs"/>
              </a:rPr>
              <a:t> </a:t>
            </a:r>
          </a:p>
          <a:p>
            <a:endParaRPr lang="en-US" sz="1200" b="0" i="0" kern="1200" dirty="0">
              <a:solidFill>
                <a:schemeClr val="tx1"/>
              </a:solidFill>
              <a:effectLst/>
              <a:latin typeface="Merriweather" pitchFamily="2" charset="77"/>
              <a:ea typeface="+mn-ea"/>
              <a:cs typeface="+mn-cs"/>
            </a:endParaRP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4</a:t>
            </a:fld>
            <a:endParaRPr lang="nl-NL" dirty="0"/>
          </a:p>
        </p:txBody>
      </p:sp>
    </p:spTree>
    <p:extLst>
      <p:ext uri="{BB962C8B-B14F-4D97-AF65-F5344CB8AC3E}">
        <p14:creationId xmlns:p14="http://schemas.microsoft.com/office/powerpoint/2010/main" val="2211606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7CFCC-9516-F40D-92D3-30DA09F26C5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E5910BB-43AE-9AA3-4DA7-76F3FB1F160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E0991AE-B959-2F08-5207-DB0D1175A514}"/>
              </a:ext>
            </a:extLst>
          </p:cNvPr>
          <p:cNvSpPr>
            <a:spLocks noGrp="1"/>
          </p:cNvSpPr>
          <p:nvPr>
            <p:ph type="body" idx="1"/>
          </p:nvPr>
        </p:nvSpPr>
        <p:spPr/>
        <p:txBody>
          <a:bodyPr/>
          <a:lstStyle/>
          <a:p>
            <a:r>
              <a:rPr lang="nl-NL" i="1" dirty="0"/>
              <a:t>Cijfers uit jaarverslag 2025</a:t>
            </a:r>
          </a:p>
          <a:p>
            <a:endParaRPr lang="nl-NL" dirty="0"/>
          </a:p>
          <a:p>
            <a:r>
              <a:rPr lang="nl-NL" b="1" dirty="0"/>
              <a:t>Exacte aantallen studenten en medewerkers</a:t>
            </a:r>
          </a:p>
          <a:p>
            <a:r>
              <a:rPr lang="nl-NL" dirty="0"/>
              <a:t>Studenten: 33.494</a:t>
            </a:r>
          </a:p>
          <a:p>
            <a:r>
              <a:rPr lang="nl-NL" dirty="0"/>
              <a:t>Medewerkers: 6.359</a:t>
            </a:r>
          </a:p>
          <a:p>
            <a:endParaRPr lang="en-US" dirty="0"/>
          </a:p>
        </p:txBody>
      </p:sp>
      <p:sp>
        <p:nvSpPr>
          <p:cNvPr id="4" name="Tijdelijke aanduiding voor dianummer 3">
            <a:extLst>
              <a:ext uri="{FF2B5EF4-FFF2-40B4-BE49-F238E27FC236}">
                <a16:creationId xmlns:a16="http://schemas.microsoft.com/office/drawing/2014/main" id="{9D3069BB-0450-231D-FB48-BABE8A6D7C94}"/>
              </a:ext>
            </a:extLst>
          </p:cNvPr>
          <p:cNvSpPr>
            <a:spLocks noGrp="1"/>
          </p:cNvSpPr>
          <p:nvPr>
            <p:ph type="sldNum" sz="quarter" idx="5"/>
          </p:nvPr>
        </p:nvSpPr>
        <p:spPr/>
        <p:txBody>
          <a:bodyPr/>
          <a:lstStyle/>
          <a:p>
            <a:fld id="{637B80C8-3308-6C4F-B1C5-C23743646DBC}" type="slidenum">
              <a:rPr lang="nl-NL" smtClean="0"/>
              <a:pPr/>
              <a:t>5</a:t>
            </a:fld>
            <a:endParaRPr lang="nl-NL" dirty="0"/>
          </a:p>
        </p:txBody>
      </p:sp>
    </p:spTree>
    <p:extLst>
      <p:ext uri="{BB962C8B-B14F-4D97-AF65-F5344CB8AC3E}">
        <p14:creationId xmlns:p14="http://schemas.microsoft.com/office/powerpoint/2010/main" val="1605099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E09FE-CFBB-18E7-40BD-C44C9024E91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6C026C3-5A8B-159A-490C-EBB9DCFC58C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233F762-BDC0-5C24-20CE-BC3160CAB32B}"/>
              </a:ext>
            </a:extLst>
          </p:cNvPr>
          <p:cNvSpPr>
            <a:spLocks noGrp="1"/>
          </p:cNvSpPr>
          <p:nvPr>
            <p:ph type="body" idx="1"/>
          </p:nvPr>
        </p:nvSpPr>
        <p:spPr/>
        <p:txBody>
          <a:bodyPr/>
          <a:lstStyle/>
          <a:p>
            <a:r>
              <a:rPr lang="nl-NL" sz="1200" kern="1200" dirty="0">
                <a:solidFill>
                  <a:schemeClr val="tx1"/>
                </a:solidFill>
                <a:effectLst>
                  <a:outerShdw blurRad="38100" dist="38100" dir="2700000" algn="tl">
                    <a:srgbClr val="000000">
                      <a:alpha val="43137"/>
                    </a:srgbClr>
                  </a:outerShdw>
                </a:effectLst>
              </a:rPr>
              <a:t>Strategisch Plan 2022-2027.</a:t>
            </a:r>
            <a:r>
              <a:rPr lang="nl-NL" sz="1200" kern="1200" baseline="0" dirty="0">
                <a:solidFill>
                  <a:schemeClr val="tx1"/>
                </a:solidFill>
                <a:effectLst>
                  <a:outerShdw blurRad="38100" dist="38100" dir="2700000" algn="tl">
                    <a:srgbClr val="000000">
                      <a:alpha val="43137"/>
                    </a:srgbClr>
                  </a:outerShdw>
                </a:effectLst>
              </a:rPr>
              <a:t> Zie</a:t>
            </a:r>
            <a:r>
              <a:rPr lang="nl-NL" sz="1200" kern="1200" dirty="0">
                <a:solidFill>
                  <a:schemeClr val="tx1"/>
                </a:solidFill>
                <a:effectLst>
                  <a:outerShdw blurRad="38100" dist="38100" dir="2700000" algn="tl">
                    <a:srgbClr val="000000">
                      <a:alpha val="43137"/>
                    </a:srgbClr>
                  </a:outerShdw>
                </a:effectLst>
              </a:rPr>
              <a:t> </a:t>
            </a:r>
            <a:r>
              <a:rPr lang="nl-NL" sz="1200" b="1" i="0" kern="1200" dirty="0">
                <a:solidFill>
                  <a:schemeClr val="tx1"/>
                </a:solidFill>
                <a:effectLst>
                  <a:outerShdw blurRad="38100" dist="38100" dir="2700000" algn="tl">
                    <a:srgbClr val="000000">
                      <a:alpha val="43137"/>
                    </a:srgbClr>
                  </a:outerShdw>
                </a:effectLst>
              </a:rPr>
              <a:t>strategischplan.universiteitleiden.nl</a:t>
            </a:r>
          </a:p>
          <a:p>
            <a:endParaRPr lang="nl-NL" sz="1200" b="1" i="0" kern="1200" dirty="0">
              <a:solidFill>
                <a:schemeClr val="tx1"/>
              </a:solidFill>
              <a:effectLst>
                <a:outerShdw blurRad="38100" dist="38100" dir="2700000" algn="tl">
                  <a:srgbClr val="000000">
                    <a:alpha val="43137"/>
                  </a:srgbClr>
                </a:outerShdw>
              </a:effectLst>
            </a:endParaRPr>
          </a:p>
          <a:p>
            <a:pPr rtl="0"/>
            <a:r>
              <a:rPr lang="nl-NL" sz="1200" b="1" i="0" u="none" strike="noStrike" kern="1200" baseline="0" dirty="0">
                <a:solidFill>
                  <a:schemeClr val="tx1"/>
                </a:solidFill>
                <a:latin typeface="Merriweather" pitchFamily="2" charset="77"/>
                <a:ea typeface="+mn-ea"/>
                <a:cs typeface="+mn-cs"/>
              </a:rPr>
              <a:t>Vernieuwend</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Op zoek naar nieuwe kennis en inzichten. Beter maken wat beter kan. Grenzen verleggen. Nieuwsgierig zijn naar elkaar en naar het onbekende.</a:t>
            </a:r>
          </a:p>
          <a:p>
            <a:pPr rtl="0"/>
            <a:endParaRPr lang="nl-NL" sz="1200" b="0" i="0" u="none" strike="noStrike" kern="1200" baseline="0" dirty="0">
              <a:solidFill>
                <a:schemeClr val="tx1"/>
              </a:solidFill>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Verbindend</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Onderdeel zijn van een groter geheel. Samen succesvol zijn. Luisteren, naar elkaar en naar de samenleving. Actief bijdragen. </a:t>
            </a:r>
          </a:p>
          <a:p>
            <a:pPr rtl="0"/>
            <a:endParaRPr lang="nl-NL" sz="1200" b="0" i="0" u="none" strike="noStrike" kern="1200" baseline="0" dirty="0">
              <a:solidFill>
                <a:schemeClr val="tx1"/>
              </a:solidFill>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Vrij</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Onafhankelijk bevragen. Ruimte voor verschillende perspectieven en ideeën, voor open dialoog, voor ongebonden onderzoek. </a:t>
            </a:r>
          </a:p>
          <a:p>
            <a:pPr rtl="0"/>
            <a:endParaRPr lang="nl-NL" sz="1200" b="0" i="0" u="none" strike="noStrike" kern="1200" baseline="0" dirty="0">
              <a:solidFill>
                <a:schemeClr val="tx1"/>
              </a:solidFill>
              <a:latin typeface="Merriweather" pitchFamily="2" charset="77"/>
              <a:ea typeface="+mn-ea"/>
              <a:cs typeface="+mn-cs"/>
            </a:endParaRPr>
          </a:p>
          <a:p>
            <a:pPr rtl="0"/>
            <a:r>
              <a:rPr lang="nl-NL" sz="1200" b="1" i="0" u="none" strike="noStrike" kern="1200" baseline="0" dirty="0">
                <a:solidFill>
                  <a:schemeClr val="tx1"/>
                </a:solidFill>
                <a:latin typeface="Merriweather" pitchFamily="2" charset="77"/>
                <a:ea typeface="+mn-ea"/>
                <a:cs typeface="+mn-cs"/>
              </a:rPr>
              <a:t>Verantwoordelijk</a:t>
            </a:r>
            <a:br>
              <a:rPr lang="nl-NL" sz="1200" b="0" i="0" u="none" strike="noStrike" kern="1200" baseline="0" dirty="0">
                <a:solidFill>
                  <a:schemeClr val="tx1"/>
                </a:solidFill>
                <a:latin typeface="Merriweather" pitchFamily="2" charset="77"/>
                <a:ea typeface="+mn-ea"/>
                <a:cs typeface="+mn-cs"/>
              </a:rPr>
            </a:br>
            <a:r>
              <a:rPr lang="nl-NL" sz="1200" b="0" i="0" u="none" strike="noStrike" kern="1200" baseline="0" dirty="0">
                <a:solidFill>
                  <a:schemeClr val="tx1"/>
                </a:solidFill>
                <a:latin typeface="Merriweather" pitchFamily="2" charset="77"/>
                <a:ea typeface="+mn-ea"/>
                <a:cs typeface="+mn-cs"/>
              </a:rPr>
              <a:t>Voor het bevorderen van een inclusieve gemeenschap. Voor integere wetenschapsbeoefening. Voor wat we zeggen en doen, en hoe we met elkaar omgaan. </a:t>
            </a:r>
          </a:p>
          <a:p>
            <a:endParaRPr lang="nl-NL" sz="1200" b="1" i="0" kern="1200" dirty="0">
              <a:solidFill>
                <a:schemeClr val="tx1"/>
              </a:solidFill>
              <a:effectLst>
                <a:outerShdw blurRad="38100" dist="38100" dir="2700000" algn="tl">
                  <a:srgbClr val="000000">
                    <a:alpha val="43137"/>
                  </a:srgbClr>
                </a:outerShdw>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b="1" i="0" kern="1200" dirty="0">
              <a:solidFill>
                <a:schemeClr val="tx1"/>
              </a:solidFill>
              <a:effectLst>
                <a:outerShdw blurRad="38100" dist="38100" dir="2700000" algn="tl">
                  <a:srgbClr val="000000">
                    <a:alpha val="43137"/>
                  </a:srgbClr>
                </a:outerShdw>
              </a:effectLst>
            </a:endParaRPr>
          </a:p>
          <a:p>
            <a:endParaRPr lang="en-US" dirty="0"/>
          </a:p>
        </p:txBody>
      </p:sp>
      <p:sp>
        <p:nvSpPr>
          <p:cNvPr id="4" name="Tijdelijke aanduiding voor dianummer 3">
            <a:extLst>
              <a:ext uri="{FF2B5EF4-FFF2-40B4-BE49-F238E27FC236}">
                <a16:creationId xmlns:a16="http://schemas.microsoft.com/office/drawing/2014/main" id="{441627A0-BBB2-0B07-4B53-141AA03E3E9D}"/>
              </a:ext>
            </a:extLst>
          </p:cNvPr>
          <p:cNvSpPr>
            <a:spLocks noGrp="1"/>
          </p:cNvSpPr>
          <p:nvPr>
            <p:ph type="sldNum" sz="quarter" idx="5"/>
          </p:nvPr>
        </p:nvSpPr>
        <p:spPr/>
        <p:txBody>
          <a:bodyPr/>
          <a:lstStyle/>
          <a:p>
            <a:fld id="{637B80C8-3308-6C4F-B1C5-C23743646DBC}" type="slidenum">
              <a:rPr lang="nl-NL" smtClean="0"/>
              <a:pPr/>
              <a:t>6</a:t>
            </a:fld>
            <a:endParaRPr lang="nl-NL" dirty="0"/>
          </a:p>
        </p:txBody>
      </p:sp>
    </p:spTree>
    <p:extLst>
      <p:ext uri="{BB962C8B-B14F-4D97-AF65-F5344CB8AC3E}">
        <p14:creationId xmlns:p14="http://schemas.microsoft.com/office/powerpoint/2010/main" val="2618367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ONDERZOEK</a:t>
            </a:r>
          </a:p>
          <a:p>
            <a:endParaRPr lang="nl-NL" dirty="0"/>
          </a:p>
          <a:p>
            <a:r>
              <a:rPr lang="en-US" dirty="0"/>
              <a:t>Ons </a:t>
            </a:r>
            <a:r>
              <a:rPr lang="en-US" dirty="0" err="1"/>
              <a:t>onderzoek</a:t>
            </a:r>
            <a:r>
              <a:rPr lang="en-US" dirty="0"/>
              <a:t>,</a:t>
            </a:r>
            <a:r>
              <a:rPr lang="en-US" baseline="0" dirty="0"/>
              <a:t> in 36 </a:t>
            </a:r>
            <a:r>
              <a:rPr lang="en-US" baseline="0" dirty="0" err="1"/>
              <a:t>onderzoeksinstituten</a:t>
            </a:r>
            <a:r>
              <a:rPr lang="en-US" baseline="0" dirty="0"/>
              <a:t>, </a:t>
            </a:r>
            <a:r>
              <a:rPr lang="en-US" baseline="0" dirty="0" err="1"/>
              <a:t>bestrijkt</a:t>
            </a:r>
            <a:r>
              <a:rPr lang="en-US" baseline="0" dirty="0"/>
              <a:t> </a:t>
            </a:r>
            <a:r>
              <a:rPr lang="en-US" baseline="0" dirty="0" err="1"/>
              <a:t>een</a:t>
            </a:r>
            <a:r>
              <a:rPr lang="en-US" baseline="0" dirty="0"/>
              <a:t> breed spectrum. </a:t>
            </a:r>
          </a:p>
          <a:p>
            <a:r>
              <a:rPr lang="en-US" baseline="0" dirty="0"/>
              <a:t>Ons </a:t>
            </a:r>
            <a:r>
              <a:rPr lang="en-US" baseline="0" dirty="0" err="1"/>
              <a:t>bèta-onderzoek</a:t>
            </a:r>
            <a:r>
              <a:rPr lang="en-US" baseline="0" dirty="0"/>
              <a:t> </a:t>
            </a:r>
            <a:r>
              <a:rPr lang="en-US" baseline="0" dirty="0" err="1"/>
              <a:t>bijvoorbeeld</a:t>
            </a:r>
            <a:r>
              <a:rPr lang="en-US" baseline="0" dirty="0"/>
              <a:t> </a:t>
            </a:r>
            <a:r>
              <a:rPr lang="en-US" baseline="0" dirty="0" err="1"/>
              <a:t>strekt</a:t>
            </a:r>
            <a:r>
              <a:rPr lang="en-US" baseline="0" dirty="0"/>
              <a:t> </a:t>
            </a:r>
            <a:r>
              <a:rPr lang="en-US" baseline="0" dirty="0" err="1"/>
              <a:t>zich</a:t>
            </a:r>
            <a:r>
              <a:rPr lang="en-US" baseline="0" dirty="0"/>
              <a:t> </a:t>
            </a:r>
            <a:r>
              <a:rPr lang="en-US" baseline="0" dirty="0" err="1"/>
              <a:t>uit</a:t>
            </a:r>
            <a:r>
              <a:rPr lang="en-US" baseline="0" dirty="0"/>
              <a:t> van </a:t>
            </a:r>
            <a:r>
              <a:rPr lang="en-US" baseline="0" dirty="0" err="1"/>
              <a:t>sterrenkunde</a:t>
            </a:r>
            <a:r>
              <a:rPr lang="en-US" baseline="0" dirty="0"/>
              <a:t> tot </a:t>
            </a:r>
            <a:r>
              <a:rPr lang="en-US" baseline="0" dirty="0" err="1"/>
              <a:t>nanotechnologie</a:t>
            </a:r>
            <a:r>
              <a:rPr lang="en-US" baseline="0" dirty="0"/>
              <a:t>. We </a:t>
            </a:r>
            <a:r>
              <a:rPr lang="en-US" baseline="0" dirty="0" err="1"/>
              <a:t>bestuderen</a:t>
            </a:r>
            <a:r>
              <a:rPr lang="en-US" baseline="0" dirty="0"/>
              <a:t> </a:t>
            </a:r>
            <a:r>
              <a:rPr lang="en-US" baseline="0" dirty="0" err="1"/>
              <a:t>plaatselijke</a:t>
            </a:r>
            <a:r>
              <a:rPr lang="en-US" baseline="0" dirty="0"/>
              <a:t> </a:t>
            </a:r>
            <a:r>
              <a:rPr lang="en-US" baseline="0" dirty="0" err="1"/>
              <a:t>problematiek</a:t>
            </a:r>
            <a:r>
              <a:rPr lang="en-US" baseline="0" dirty="0"/>
              <a:t>, </a:t>
            </a:r>
            <a:r>
              <a:rPr lang="en-US" baseline="0" dirty="0" err="1"/>
              <a:t>bijv</a:t>
            </a:r>
            <a:r>
              <a:rPr lang="en-US" baseline="0" dirty="0"/>
              <a:t> </a:t>
            </a:r>
            <a:r>
              <a:rPr lang="en-US" baseline="0" dirty="0" err="1"/>
              <a:t>grootstedelijk</a:t>
            </a:r>
            <a:r>
              <a:rPr lang="en-US" baseline="0" dirty="0"/>
              <a:t> </a:t>
            </a:r>
            <a:r>
              <a:rPr lang="en-US" baseline="0" dirty="0" err="1"/>
              <a:t>onderzoek</a:t>
            </a:r>
            <a:r>
              <a:rPr lang="en-US" baseline="0" dirty="0"/>
              <a:t> in Den Haag, </a:t>
            </a:r>
            <a:r>
              <a:rPr lang="en-US" baseline="0" dirty="0" err="1"/>
              <a:t>en</a:t>
            </a:r>
            <a:r>
              <a:rPr lang="en-US" baseline="0" dirty="0"/>
              <a:t> </a:t>
            </a:r>
            <a:r>
              <a:rPr lang="en-US" baseline="0" dirty="0" err="1"/>
              <a:t>mondiale</a:t>
            </a:r>
            <a:r>
              <a:rPr lang="en-US" baseline="0" dirty="0"/>
              <a:t> </a:t>
            </a:r>
            <a:r>
              <a:rPr lang="en-US" baseline="0" dirty="0" err="1"/>
              <a:t>kwesties</a:t>
            </a:r>
            <a:r>
              <a:rPr lang="en-US" baseline="0" dirty="0"/>
              <a:t>, </a:t>
            </a:r>
            <a:r>
              <a:rPr lang="en-US" baseline="0" dirty="0" err="1"/>
              <a:t>zoals</a:t>
            </a:r>
            <a:r>
              <a:rPr lang="en-US" baseline="0" dirty="0"/>
              <a:t> </a:t>
            </a:r>
            <a:r>
              <a:rPr lang="en-US" baseline="0" dirty="0" err="1"/>
              <a:t>kinderrechten</a:t>
            </a:r>
            <a:r>
              <a:rPr lang="en-US" baseline="0" dirty="0"/>
              <a:t>. </a:t>
            </a:r>
            <a:r>
              <a:rPr lang="en-US" baseline="0" dirty="0" err="1"/>
              <a:t>Onze</a:t>
            </a:r>
            <a:r>
              <a:rPr lang="en-US" baseline="0" dirty="0"/>
              <a:t> </a:t>
            </a:r>
            <a:r>
              <a:rPr lang="en-US" baseline="0" dirty="0" err="1"/>
              <a:t>faculteit</a:t>
            </a:r>
            <a:r>
              <a:rPr lang="en-US" baseline="0" dirty="0"/>
              <a:t> </a:t>
            </a:r>
            <a:r>
              <a:rPr lang="en-US" baseline="0" dirty="0" err="1"/>
              <a:t>Geesteswetenschappen</a:t>
            </a:r>
            <a:r>
              <a:rPr lang="en-US" baseline="0" dirty="0"/>
              <a:t> </a:t>
            </a:r>
            <a:r>
              <a:rPr lang="nl-NL" sz="1200" b="0" i="0" kern="1200" dirty="0">
                <a:solidFill>
                  <a:schemeClr val="tx1"/>
                </a:solidFill>
                <a:effectLst/>
                <a:latin typeface="Merriweather" pitchFamily="2" charset="77"/>
                <a:ea typeface="+mn-ea"/>
                <a:cs typeface="+mn-cs"/>
              </a:rPr>
              <a:t>bestudeert wereldwijd talen, culturen en samenlevingen. Onze</a:t>
            </a:r>
            <a:r>
              <a:rPr lang="nl-NL" sz="1200" b="0" i="0" kern="1200" baseline="0" dirty="0">
                <a:solidFill>
                  <a:schemeClr val="tx1"/>
                </a:solidFill>
                <a:effectLst/>
                <a:latin typeface="Merriweather" pitchFamily="2" charset="77"/>
                <a:ea typeface="+mn-ea"/>
                <a:cs typeface="+mn-cs"/>
              </a:rPr>
              <a:t> archeologen gaan terug in de tijd, onze terrorismedeskundigen onderzoeken een actueel probleem.</a:t>
            </a: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Veel vraagstukken van onze tijd zijn te complex om vanuit één wetenschapsgebied op te kunnen lossen. Wanneer wetenschappers uit allerlei vakgebieden hun krachten bundelen, kan dat fantastische inzichten en oplossingen opleveren. </a:t>
            </a: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resultaten van ons onderzoek hebben invloed op de samenleving. Met kennis proberen we de samenleving te verbeteren en een bijdrage leveren aan maatschappelijk debat en politieke beleidsvorming. </a:t>
            </a:r>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baseline="0" dirty="0">
                <a:solidFill>
                  <a:schemeClr val="tx1"/>
                </a:solidFill>
                <a:effectLst/>
                <a:latin typeface="Merriweather" pitchFamily="2" charset="77"/>
                <a:ea typeface="+mn-ea"/>
                <a:cs typeface="+mn-cs"/>
              </a:rPr>
              <a:t>ONDERWIJS</a:t>
            </a: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biedt een breed palet van mono-, </a:t>
            </a:r>
            <a:r>
              <a:rPr lang="nl-NL" sz="1200" b="0" i="0" kern="1200" dirty="0" err="1">
                <a:solidFill>
                  <a:schemeClr val="tx1"/>
                </a:solidFill>
                <a:effectLst/>
                <a:latin typeface="Merriweather" pitchFamily="2" charset="77"/>
                <a:ea typeface="+mn-ea"/>
                <a:cs typeface="+mn-cs"/>
              </a:rPr>
              <a:t>multi</a:t>
            </a:r>
            <a:r>
              <a:rPr lang="nl-NL" sz="1200" b="0" i="0" kern="1200" dirty="0">
                <a:solidFill>
                  <a:schemeClr val="tx1"/>
                </a:solidFill>
                <a:effectLst/>
                <a:latin typeface="Merriweather" pitchFamily="2" charset="77"/>
                <a:ea typeface="+mn-ea"/>
                <a:cs typeface="+mn-cs"/>
              </a:rPr>
              <a:t>- en interdisciplinaire opleidingen. Met onze </a:t>
            </a:r>
            <a:r>
              <a:rPr lang="nl-NL" sz="1200" b="0" i="0" kern="1200" dirty="0" err="1">
                <a:solidFill>
                  <a:schemeClr val="tx1"/>
                </a:solidFill>
                <a:effectLst/>
                <a:latin typeface="Merriweather" pitchFamily="2" charset="77"/>
                <a:ea typeface="+mn-ea"/>
                <a:cs typeface="+mn-cs"/>
              </a:rPr>
              <a:t>minoren</a:t>
            </a:r>
            <a:r>
              <a:rPr lang="nl-NL" sz="1200" b="0" i="0" kern="1200" dirty="0">
                <a:solidFill>
                  <a:schemeClr val="tx1"/>
                </a:solidFill>
                <a:effectLst/>
                <a:latin typeface="Merriweather" pitchFamily="2" charset="77"/>
                <a:ea typeface="+mn-ea"/>
                <a:cs typeface="+mn-cs"/>
              </a:rPr>
              <a:t> geven we studenten de kans om  een </a:t>
            </a:r>
            <a:r>
              <a:rPr lang="nl-NL" sz="1200" b="0" i="0" kern="1200" dirty="0" err="1">
                <a:solidFill>
                  <a:schemeClr val="tx1"/>
                </a:solidFill>
                <a:effectLst/>
                <a:latin typeface="Merriweather" pitchFamily="2" charset="77"/>
                <a:ea typeface="+mn-ea"/>
                <a:cs typeface="+mn-cs"/>
              </a:rPr>
              <a:t>multi-disciplinair</a:t>
            </a:r>
            <a:r>
              <a:rPr lang="nl-NL" sz="1200" b="0" i="0" kern="1200" dirty="0">
                <a:solidFill>
                  <a:schemeClr val="tx1"/>
                </a:solidFill>
                <a:effectLst/>
                <a:latin typeface="Merriweather" pitchFamily="2" charset="77"/>
                <a:ea typeface="+mn-ea"/>
                <a:cs typeface="+mn-cs"/>
              </a:rPr>
              <a:t> profiel te ontwikkelen. Onze nieuwe opleidingen hebben vaak een sterk interdisciplinair karakter.</a:t>
            </a:r>
            <a:endParaRPr lang="nl-NL" sz="1200" b="0" i="0" kern="1200" baseline="0" dirty="0">
              <a:solidFill>
                <a:schemeClr val="tx1"/>
              </a:solidFill>
              <a:effectLst/>
              <a:latin typeface="Merriweather" pitchFamily="2" charset="77"/>
              <a:ea typeface="+mn-ea"/>
              <a:cs typeface="+mn-cs"/>
            </a:endParaRPr>
          </a:p>
          <a:p>
            <a:endParaRPr lang="nl-NL" sz="1200" b="0" i="0" kern="1200" baseline="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stimuleert studenten om over de grenzen van hun eigen vakgebied heen te kijken. Er zijn diverse interdisciplinaire minors en opleidingen (zoals International Studies) die verschillende disciplines combineren. Dit sluit aan bij de complexe problemen in de wereld, die zelden vanuit één enkele discipline op te lossen zijn.</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De Universiteit Leiden integreert steeds meer digitale leermiddelen in het onderwijs. Dit gaat verder dan alleen het aanbieden van online colleges; denk aan interactieve simulaties, virtuele practicumomgevingen en online samenwerkingstools. </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Naast inhoudelijke, op wetenschappelijk onderzoek gestoelde kennis, legt Leiden een sterke nadruk op de ontwikkeling van vaardigheden zoals probleemoplossend vermogen, samenwerking, communicatie en kritische reflectie. Deze vaardigheden zijn essentieel in de snel veranderende arbeidsmarkt en maatschappij, en de expliciete integratie ervan in het curriculum is vernieuwend.</a:t>
            </a:r>
          </a:p>
          <a:p>
            <a:endParaRPr lang="nl-NL" sz="1200" b="0" i="0" kern="1200" dirty="0">
              <a:solidFill>
                <a:schemeClr val="tx1"/>
              </a:solidFill>
              <a:effectLst/>
              <a:latin typeface="Merriweather" pitchFamily="2" charset="77"/>
              <a:ea typeface="+mn-ea"/>
              <a:cs typeface="+mn-cs"/>
            </a:endParaRPr>
          </a:p>
          <a:p>
            <a:r>
              <a:rPr lang="nl-NL" sz="1200" b="0" i="0" kern="1200" dirty="0">
                <a:solidFill>
                  <a:schemeClr val="tx1"/>
                </a:solidFill>
                <a:effectLst/>
                <a:latin typeface="Merriweather" pitchFamily="2" charset="77"/>
                <a:ea typeface="+mn-ea"/>
                <a:cs typeface="+mn-cs"/>
              </a:rPr>
              <a:t>Veel opleidingen en onderzoeksprojecten hebben een duidelijke link met maatschappelijke uitdagingen. Studenten worden aangemoedigd om na te denken over de impact van hun werk op de samenleving en oplossingen te zoeken voor actuele vraagstukken. Dit draagt bij aan een betekenisvolle leerervaring.</a:t>
            </a:r>
          </a:p>
        </p:txBody>
      </p:sp>
      <p:sp>
        <p:nvSpPr>
          <p:cNvPr id="4" name="Tijdelijke aanduiding voor dianummer 3"/>
          <p:cNvSpPr>
            <a:spLocks noGrp="1"/>
          </p:cNvSpPr>
          <p:nvPr>
            <p:ph type="sldNum" sz="quarter" idx="5"/>
          </p:nvPr>
        </p:nvSpPr>
        <p:spPr/>
        <p:txBody>
          <a:bodyPr/>
          <a:lstStyle/>
          <a:p>
            <a:fld id="{637B80C8-3308-6C4F-B1C5-C23743646DBC}" type="slidenum">
              <a:rPr lang="nl-NL" smtClean="0"/>
              <a:pPr/>
              <a:t>7</a:t>
            </a:fld>
            <a:endParaRPr lang="nl-NL" dirty="0"/>
          </a:p>
        </p:txBody>
      </p:sp>
    </p:spTree>
    <p:extLst>
      <p:ext uri="{BB962C8B-B14F-4D97-AF65-F5344CB8AC3E}">
        <p14:creationId xmlns:p14="http://schemas.microsoft.com/office/powerpoint/2010/main" val="81313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D67D9-6660-02FA-1A4F-93F2B6F87F2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4524ECC-9BE8-74A0-6DE6-3733AF1CFB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924B3BA-21E4-A870-F67F-C66C72B712E1}"/>
              </a:ext>
            </a:extLst>
          </p:cNvPr>
          <p:cNvSpPr>
            <a:spLocks noGrp="1"/>
          </p:cNvSpPr>
          <p:nvPr>
            <p:ph type="body" idx="1"/>
          </p:nvPr>
        </p:nvSpPr>
        <p:spPr/>
        <p:txBody>
          <a:bodyPr/>
          <a:lstStyle/>
          <a:p>
            <a:r>
              <a:rPr lang="en-US" sz="1200" b="0" i="0" kern="1200" dirty="0">
                <a:solidFill>
                  <a:schemeClr val="tx1"/>
                </a:solidFill>
                <a:effectLst/>
                <a:latin typeface="Merriweather" pitchFamily="2" charset="77"/>
                <a:ea typeface="+mn-ea"/>
                <a:cs typeface="+mn-cs"/>
              </a:rPr>
              <a:t>De Universiteit Leiden is </a:t>
            </a:r>
            <a:r>
              <a:rPr lang="en-US" sz="1200" b="0" i="0" kern="1200" dirty="0" err="1">
                <a:solidFill>
                  <a:schemeClr val="tx1"/>
                </a:solidFill>
                <a:effectLst/>
                <a:latin typeface="Merriweather" pitchFamily="2" charset="77"/>
                <a:ea typeface="+mn-ea"/>
                <a:cs typeface="+mn-cs"/>
              </a:rPr>
              <a:t>een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internationaal</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georiënteerde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en</a:t>
            </a:r>
            <a:r>
              <a:rPr lang="en-US" sz="1200" b="0" i="0" kern="1200" dirty="0">
                <a:solidFill>
                  <a:schemeClr val="tx1"/>
                </a:solidFill>
                <a:effectLst/>
                <a:latin typeface="Merriweather" pitchFamily="2" charset="77"/>
                <a:ea typeface="+mn-ea"/>
                <a:cs typeface="+mn-cs"/>
              </a:rPr>
              <a:t> brede </a:t>
            </a:r>
            <a:r>
              <a:rPr lang="en-US" sz="1200" b="0" i="0" kern="1200" dirty="0" err="1">
                <a:solidFill>
                  <a:schemeClr val="tx1"/>
                </a:solidFill>
                <a:effectLst/>
                <a:latin typeface="Merriweather" pitchFamily="2" charset="77"/>
                <a:ea typeface="+mn-ea"/>
                <a:cs typeface="+mn-cs"/>
              </a:rPr>
              <a:t>universiteit</a:t>
            </a:r>
            <a:r>
              <a:rPr lang="en-US" sz="1200" b="0" i="0" kern="1200" dirty="0">
                <a:solidFill>
                  <a:schemeClr val="tx1"/>
                </a:solidFill>
                <a:effectLst/>
                <a:latin typeface="Merriweather" pitchFamily="2" charset="77"/>
                <a:ea typeface="+mn-ea"/>
                <a:cs typeface="+mn-cs"/>
              </a:rPr>
              <a:t>. We </a:t>
            </a:r>
            <a:r>
              <a:rPr lang="en-US" sz="1200" b="0" i="0" kern="1200" dirty="0" err="1">
                <a:solidFill>
                  <a:schemeClr val="tx1"/>
                </a:solidFill>
                <a:effectLst/>
                <a:latin typeface="Merriweather" pitchFamily="2" charset="77"/>
                <a:ea typeface="+mn-ea"/>
                <a:cs typeface="+mn-cs"/>
              </a:rPr>
              <a:t>onderscheiden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deze</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vijf</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wetenschapsdomeinen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waarbinnen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ons</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onderzoek</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en</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onderwijs</a:t>
            </a:r>
            <a:r>
              <a:rPr lang="en-US" sz="1200" b="0" i="0" kern="1200" dirty="0">
                <a:solidFill>
                  <a:schemeClr val="tx1"/>
                </a:solidFill>
                <a:effectLst/>
                <a:latin typeface="Merriweather" pitchFamily="2" charset="77"/>
                <a:ea typeface="+mn-ea"/>
                <a:cs typeface="+mn-cs"/>
              </a:rPr>
              <a:t> </a:t>
            </a:r>
            <a:r>
              <a:rPr lang="en-US" sz="1200" b="0" i="0" kern="1200" dirty="0" err="1">
                <a:solidFill>
                  <a:schemeClr val="tx1"/>
                </a:solidFill>
                <a:effectLst/>
                <a:latin typeface="Merriweather" pitchFamily="2" charset="77"/>
                <a:ea typeface="+mn-ea"/>
                <a:cs typeface="+mn-cs"/>
              </a:rPr>
              <a:t>plaatsvindt</a:t>
            </a:r>
            <a:r>
              <a:rPr lang="en-US" sz="1200" b="0" i="0" kern="1200" dirty="0">
                <a:solidFill>
                  <a:schemeClr val="tx1"/>
                </a:solidFill>
                <a:effectLst/>
                <a:latin typeface="Merriweather" pitchFamily="2" charset="77"/>
                <a:ea typeface="+mn-ea"/>
                <a:cs typeface="+mn-cs"/>
              </a:rPr>
              <a:t>.</a:t>
            </a:r>
          </a:p>
          <a:p>
            <a:endParaRPr lang="en-US" sz="1200" b="0" i="0" kern="1200" dirty="0">
              <a:solidFill>
                <a:schemeClr val="tx1"/>
              </a:solidFill>
              <a:effectLst/>
              <a:latin typeface="Merriweather" pitchFamily="2" charset="77"/>
              <a:ea typeface="+mn-ea"/>
              <a:cs typeface="+mn-cs"/>
            </a:endParaRPr>
          </a:p>
          <a:p>
            <a:r>
              <a:rPr lang="en-US" sz="1200" b="0" i="1" kern="1200" dirty="0">
                <a:solidFill>
                  <a:schemeClr val="tx1"/>
                </a:solidFill>
                <a:effectLst/>
                <a:latin typeface="Merriweather" pitchFamily="2" charset="77"/>
                <a:ea typeface="+mn-ea"/>
                <a:cs typeface="+mn-cs"/>
              </a:rPr>
              <a:t>https://universiteitleiden.nl/onderzoek</a:t>
            </a:r>
            <a:endParaRPr lang="en-US" b="1" i="1" dirty="0"/>
          </a:p>
        </p:txBody>
      </p:sp>
      <p:sp>
        <p:nvSpPr>
          <p:cNvPr id="4" name="Tijdelijke aanduiding voor dianummer 3">
            <a:extLst>
              <a:ext uri="{FF2B5EF4-FFF2-40B4-BE49-F238E27FC236}">
                <a16:creationId xmlns:a16="http://schemas.microsoft.com/office/drawing/2014/main" id="{AB108035-A120-EB89-47F4-BCC0014CB4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7B80C8-3308-6C4F-B1C5-C23743646DBC}" type="slidenum">
              <a:rPr kumimoji="0" lang="nl-NL" sz="1200" b="0" i="0" u="none" strike="noStrike" kern="1200" cap="none" spc="0" normalizeH="0" baseline="0" noProof="0" smtClean="0">
                <a:ln>
                  <a:noFill/>
                </a:ln>
                <a:solidFill>
                  <a:prstClr val="black"/>
                </a:solidFill>
                <a:effectLst/>
                <a:uLnTx/>
                <a:uFillTx/>
                <a:latin typeface="Merriweather"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dirty="0">
              <a:ln>
                <a:noFill/>
              </a:ln>
              <a:solidFill>
                <a:prstClr val="black"/>
              </a:solidFill>
              <a:effectLst/>
              <a:uLnTx/>
              <a:uFillTx/>
              <a:latin typeface="Merriweather" pitchFamily="2" charset="77"/>
              <a:ea typeface="+mn-ea"/>
              <a:cs typeface="+mn-cs"/>
            </a:endParaRPr>
          </a:p>
        </p:txBody>
      </p:sp>
    </p:spTree>
    <p:extLst>
      <p:ext uri="{BB962C8B-B14F-4D97-AF65-F5344CB8AC3E}">
        <p14:creationId xmlns:p14="http://schemas.microsoft.com/office/powerpoint/2010/main" val="321505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654B2-2303-9E02-E8AC-2545F3C2303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711BF892-EAD9-868C-9601-04C92795CD4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13C76BE-E6DF-3AD1-2147-C99DE1686EB0}"/>
              </a:ext>
            </a:extLst>
          </p:cNvPr>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err="1"/>
              <a:t>Enkele</a:t>
            </a:r>
            <a:r>
              <a:rPr lang="en-US" b="1" dirty="0"/>
              <a:t> </a:t>
            </a:r>
            <a:r>
              <a:rPr lang="en-US" b="1" dirty="0" err="1"/>
              <a:t>cijfers</a:t>
            </a:r>
            <a:r>
              <a:rPr lang="en-US" b="1" baseline="0" dirty="0"/>
              <a:t> over </a:t>
            </a:r>
            <a:r>
              <a:rPr lang="en-US" b="1" baseline="0" dirty="0" err="1"/>
              <a:t>ons</a:t>
            </a:r>
            <a:r>
              <a:rPr lang="en-US" b="1" baseline="0" dirty="0"/>
              <a:t> </a:t>
            </a:r>
            <a:r>
              <a:rPr lang="en-US" b="1" baseline="0" dirty="0" err="1"/>
              <a:t>onderzoek</a:t>
            </a:r>
            <a:endParaRPr lang="en-US" b="1"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baseline="0" dirty="0" err="1"/>
              <a:t>Cijfers</a:t>
            </a:r>
            <a:r>
              <a:rPr lang="en-US" b="0" i="1" baseline="0" dirty="0"/>
              <a:t> </a:t>
            </a:r>
            <a:r>
              <a:rPr lang="en-US" b="0" i="1" baseline="0" dirty="0" err="1"/>
              <a:t>afkomstig</a:t>
            </a:r>
            <a:r>
              <a:rPr lang="en-US" b="0" i="1" baseline="0" dirty="0"/>
              <a:t> </a:t>
            </a:r>
            <a:r>
              <a:rPr lang="en-US" b="0" i="1" baseline="0" dirty="0" err="1"/>
              <a:t>uit</a:t>
            </a:r>
            <a:r>
              <a:rPr lang="en-US" b="0" i="1" baseline="0" dirty="0"/>
              <a:t> </a:t>
            </a:r>
            <a:r>
              <a:rPr lang="en-US" b="0" i="1" baseline="0" dirty="0" err="1"/>
              <a:t>universitair</a:t>
            </a:r>
            <a:r>
              <a:rPr lang="en-US" b="0" i="1" baseline="0" dirty="0"/>
              <a:t> </a:t>
            </a:r>
            <a:r>
              <a:rPr lang="en-US" b="0" i="1" baseline="0" dirty="0" err="1"/>
              <a:t>jaarverslag</a:t>
            </a:r>
            <a:r>
              <a:rPr lang="en-US" b="0" i="1" baseline="0" dirty="0"/>
              <a:t> 2025</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a:p>
          <a:p>
            <a:r>
              <a:rPr lang="nl-NL" dirty="0"/>
              <a:t>De Universiteit Leiden hecht</a:t>
            </a:r>
            <a:r>
              <a:rPr lang="nl-NL" baseline="0" dirty="0"/>
              <a:t> groot belang aan (fundamenteel) onderzoek dat door nieuwsgierigheid wordt gedreven. Kwaliteit en excellentie zijn hierbij leidend. </a:t>
            </a:r>
            <a:r>
              <a:rPr lang="nl-NL" dirty="0"/>
              <a:t>Van de hoogleraren is 36 procent vrouw, dat is nog niet in evenwicht, maar vergeleken met andere Nederlandse universiteiten doen we het goed. De universiteit zet zich in om dit percentage te vergroten en meer goede vrouwen te benoemen.</a:t>
            </a:r>
          </a:p>
          <a:p>
            <a:endParaRPr lang="nl-NL" dirty="0"/>
          </a:p>
          <a:p>
            <a:r>
              <a:rPr lang="nl-NL" dirty="0"/>
              <a:t>Onderzoekers krijgen de ruimte en de middelen om te excelleren. Het aandeel van Leidse onderzoekers in de meest geciteerde publicaties</a:t>
            </a:r>
            <a:r>
              <a:rPr lang="nl-NL" baseline="0" dirty="0"/>
              <a:t> per jaar is relatief hoog en ligt boven het wereldgemiddelde.</a:t>
            </a:r>
          </a:p>
          <a:p>
            <a:endParaRPr lang="nl-NL" baseline="0" dirty="0"/>
          </a:p>
          <a:p>
            <a:r>
              <a:rPr lang="nl-NL" b="1" baseline="0" dirty="0"/>
              <a:t>Spinozapremies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Universiteit Leiden is </a:t>
            </a:r>
            <a:r>
              <a:rPr lang="en-US" dirty="0" err="1"/>
              <a:t>koploper</a:t>
            </a:r>
            <a:r>
              <a:rPr lang="en-US" dirty="0"/>
              <a:t>:</a:t>
            </a:r>
            <a:r>
              <a:rPr lang="en-US" baseline="0" dirty="0"/>
              <a:t> we </a:t>
            </a:r>
            <a:r>
              <a:rPr lang="en-US" baseline="0" dirty="0" err="1"/>
              <a:t>wonnen</a:t>
            </a:r>
            <a:r>
              <a:rPr lang="en-US" baseline="0" dirty="0"/>
              <a:t> tot nu toe 29 van de 113 </a:t>
            </a:r>
            <a:r>
              <a:rPr lang="en-US" baseline="0" dirty="0" err="1"/>
              <a:t>Spinozapremies</a:t>
            </a:r>
            <a:r>
              <a:rPr lang="en-US" baseline="0" dirty="0"/>
              <a:t> die </a:t>
            </a:r>
            <a:r>
              <a:rPr lang="en-US" baseline="0" dirty="0" err="1"/>
              <a:t>zijn</a:t>
            </a:r>
            <a:r>
              <a:rPr lang="en-US" baseline="0" dirty="0"/>
              <a:t> </a:t>
            </a:r>
            <a:r>
              <a:rPr lang="en-US" baseline="0" dirty="0" err="1"/>
              <a:t>uitgereikt</a:t>
            </a:r>
            <a:r>
              <a:rPr lang="en-US" baseline="0" dirty="0"/>
              <a:t> </a:t>
            </a:r>
            <a:r>
              <a:rPr lang="en-US" baseline="0" dirty="0" err="1"/>
              <a:t>sinds</a:t>
            </a:r>
            <a:r>
              <a:rPr lang="en-US" baseline="0" dirty="0"/>
              <a:t> 1995. De </a:t>
            </a:r>
            <a:r>
              <a:rPr lang="en-US" baseline="0" dirty="0" err="1"/>
              <a:t>Spinozapremie</a:t>
            </a:r>
            <a:r>
              <a:rPr lang="en-US" baseline="0" dirty="0"/>
              <a:t> is de </a:t>
            </a:r>
            <a:r>
              <a:rPr lang="en-US" baseline="0" dirty="0" err="1"/>
              <a:t>hoogste</a:t>
            </a:r>
            <a:r>
              <a:rPr lang="en-US" baseline="0" dirty="0"/>
              <a:t> </a:t>
            </a:r>
            <a:r>
              <a:rPr lang="en-US" baseline="0" dirty="0" err="1"/>
              <a:t>onderscheiding</a:t>
            </a:r>
            <a:r>
              <a:rPr lang="en-US" baseline="0" dirty="0"/>
              <a:t> in de </a:t>
            </a:r>
            <a:r>
              <a:rPr lang="en-US" baseline="0" dirty="0" err="1"/>
              <a:t>Nederlandse</a:t>
            </a:r>
            <a:r>
              <a:rPr lang="en-US" baseline="0" dirty="0"/>
              <a:t> </a:t>
            </a:r>
            <a:r>
              <a:rPr lang="en-US" baseline="0" dirty="0" err="1"/>
              <a:t>wetenschap</a:t>
            </a:r>
            <a:r>
              <a:rPr lang="en-US" baseline="0" dirty="0"/>
              <a:t>, van NWO.</a:t>
            </a:r>
          </a:p>
          <a:p>
            <a:endParaRPr lang="nl-NL" baseline="0" dirty="0"/>
          </a:p>
          <a:p>
            <a:pPr marL="0" indent="0">
              <a:buNone/>
            </a:pPr>
            <a:r>
              <a:rPr lang="nl-NL" b="1" dirty="0"/>
              <a:t>Verdeling ERC Grants</a:t>
            </a:r>
          </a:p>
          <a:p>
            <a:pPr marL="0" indent="0">
              <a:buNone/>
            </a:pPr>
            <a:endParaRPr lang="nl-NL" dirty="0"/>
          </a:p>
          <a:p>
            <a:r>
              <a:rPr lang="en-US" dirty="0"/>
              <a:t>Synergy 1</a:t>
            </a:r>
          </a:p>
          <a:p>
            <a:r>
              <a:rPr lang="en-US" dirty="0"/>
              <a:t>Proof of Concept 5</a:t>
            </a:r>
          </a:p>
          <a:p>
            <a:r>
              <a:rPr lang="en-US" dirty="0"/>
              <a:t>Advanced 4</a:t>
            </a:r>
          </a:p>
          <a:p>
            <a:r>
              <a:rPr lang="en-US" dirty="0"/>
              <a:t>Consolidator 2</a:t>
            </a:r>
          </a:p>
          <a:p>
            <a:r>
              <a:rPr lang="en-US" dirty="0"/>
              <a:t>Starting 3</a:t>
            </a:r>
          </a:p>
          <a:p>
            <a:pPr marL="0" indent="0">
              <a:buNone/>
            </a:pPr>
            <a:endParaRPr lang="nl-NL" dirty="0">
              <a:solidFill>
                <a:srgbClr val="B27F2A"/>
              </a:solidFill>
            </a:endParaRPr>
          </a:p>
          <a:p>
            <a:pPr marL="0" indent="0">
              <a:buNone/>
            </a:pPr>
            <a:r>
              <a:rPr lang="nl-NL" b="1" dirty="0">
                <a:solidFill>
                  <a:srgbClr val="B27F2A"/>
                </a:solidFill>
              </a:rPr>
              <a:t>Verdeling subsidies NWO-vernieuwingsimpuls</a:t>
            </a:r>
          </a:p>
          <a:p>
            <a:pPr marL="0" indent="0">
              <a:buNone/>
            </a:pPr>
            <a:endParaRPr lang="nl-NL" b="1" dirty="0">
              <a:solidFill>
                <a:srgbClr val="B27F2A"/>
              </a:solidFill>
            </a:endParaRPr>
          </a:p>
          <a:p>
            <a:r>
              <a:rPr lang="en-US" dirty="0"/>
              <a:t>Veni 18</a:t>
            </a:r>
          </a:p>
          <a:p>
            <a:r>
              <a:rPr lang="en-US" dirty="0"/>
              <a:t>Vidi 14</a:t>
            </a:r>
          </a:p>
          <a:p>
            <a:r>
              <a:rPr lang="en-US" dirty="0"/>
              <a:t>Vici 4</a:t>
            </a:r>
          </a:p>
          <a:p>
            <a:pPr marL="0" indent="0">
              <a:buNone/>
            </a:pPr>
            <a:endParaRPr lang="nl-NL" b="1" dirty="0">
              <a:solidFill>
                <a:srgbClr val="B27F2A"/>
              </a:solidFill>
            </a:endParaRPr>
          </a:p>
          <a:p>
            <a:endParaRPr lang="en-US" dirty="0"/>
          </a:p>
        </p:txBody>
      </p:sp>
      <p:sp>
        <p:nvSpPr>
          <p:cNvPr id="4" name="Tijdelijke aanduiding voor dianummer 3">
            <a:extLst>
              <a:ext uri="{FF2B5EF4-FFF2-40B4-BE49-F238E27FC236}">
                <a16:creationId xmlns:a16="http://schemas.microsoft.com/office/drawing/2014/main" id="{8AA437E8-5DB4-5BBF-866F-56AC8C543D1E}"/>
              </a:ext>
            </a:extLst>
          </p:cNvPr>
          <p:cNvSpPr>
            <a:spLocks noGrp="1"/>
          </p:cNvSpPr>
          <p:nvPr>
            <p:ph type="sldNum" sz="quarter" idx="5"/>
          </p:nvPr>
        </p:nvSpPr>
        <p:spPr/>
        <p:txBody>
          <a:bodyPr/>
          <a:lstStyle/>
          <a:p>
            <a:fld id="{637B80C8-3308-6C4F-B1C5-C23743646DBC}" type="slidenum">
              <a:rPr lang="nl-NL" smtClean="0"/>
              <a:pPr/>
              <a:t>9</a:t>
            </a:fld>
            <a:endParaRPr lang="nl-NL" dirty="0"/>
          </a:p>
        </p:txBody>
      </p:sp>
    </p:spTree>
    <p:extLst>
      <p:ext uri="{BB962C8B-B14F-4D97-AF65-F5344CB8AC3E}">
        <p14:creationId xmlns:p14="http://schemas.microsoft.com/office/powerpoint/2010/main" val="37119030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eldia 1 | Title slide 1 ">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Ellipsen | Rings" descr="Afbeelding met cirkel, astronomie, kunst&#10;&#10;Door AI gegenereerde inhoud is mogelijk onjuist.">
            <a:extLst>
              <a:ext uri="{FF2B5EF4-FFF2-40B4-BE49-F238E27FC236}">
                <a16:creationId xmlns:a16="http://schemas.microsoft.com/office/drawing/2014/main" id="{2B8CC4EC-6F14-EB4B-2CCE-011FD848AA79}"/>
              </a:ext>
            </a:extLst>
          </p:cNvPr>
          <p:cNvPicPr>
            <a:picLocks noGrp="1" noRot="1" noChangeAspect="1" noMove="1" noResize="1" noEditPoints="1" noAdjustHandles="1" noChangeArrowheads="1" noChangeShapeType="1" noCrop="1"/>
          </p:cNvPicPr>
          <p:nvPr userDrawn="1"/>
        </p:nvPicPr>
        <p:blipFill>
          <a:blip r:embed="rId3">
            <a:extLst>
              <a:ext uri="{28A0092B-C50C-407E-A947-70E740481C1C}">
                <a14:useLocalDpi xmlns:a14="http://schemas.microsoft.com/office/drawing/2010/main" val="0"/>
              </a:ext>
            </a:extLst>
          </a:blip>
          <a:stretch>
            <a:fillRect/>
          </a:stretch>
        </p:blipFill>
        <p:spPr>
          <a:xfrm>
            <a:off x="0" y="7621"/>
            <a:ext cx="10088046" cy="6857433"/>
          </a:xfrm>
          <a:prstGeom prst="rect">
            <a:avLst/>
          </a:prstGeom>
        </p:spPr>
      </p:pic>
      <p:sp>
        <p:nvSpPr>
          <p:cNvPr id="3" name="Rechthoek 2">
            <a:extLst>
              <a:ext uri="{FF2B5EF4-FFF2-40B4-BE49-F238E27FC236}">
                <a16:creationId xmlns:a16="http://schemas.microsoft.com/office/drawing/2014/main" id="{4BF0381E-64FF-E4F7-BD58-236B750EA198}"/>
              </a:ext>
            </a:extLst>
          </p:cNvPr>
          <p:cNvSpPr>
            <a:spLocks/>
          </p:cNvSpPr>
          <p:nvPr userDrawn="1"/>
        </p:nvSpPr>
        <p:spPr>
          <a:xfrm>
            <a:off x="6877050" y="1839559"/>
            <a:ext cx="4981575" cy="1227600"/>
          </a:xfrm>
          <a:prstGeom prst="rect">
            <a:avLst/>
          </a:prstGeom>
          <a:solidFill>
            <a:srgbClr val="0011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ndertitel | Subtitle">
            <a:extLst>
              <a:ext uri="{FF2B5EF4-FFF2-40B4-BE49-F238E27FC236}">
                <a16:creationId xmlns:a16="http://schemas.microsoft.com/office/drawing/2014/main" id="{81FE288D-BC76-D2E8-7E63-13602DBEC395}"/>
              </a:ext>
            </a:extLst>
          </p:cNvPr>
          <p:cNvSpPr>
            <a:spLocks noGrp="1"/>
          </p:cNvSpPr>
          <p:nvPr>
            <p:ph type="subTitle" idx="1" hasCustomPrompt="1"/>
          </p:nvPr>
        </p:nvSpPr>
        <p:spPr>
          <a:xfrm>
            <a:off x="6877050" y="2525764"/>
            <a:ext cx="4981575" cy="1352173"/>
          </a:xfrm>
          <a:prstGeom prst="rect">
            <a:avLst/>
          </a:prstGeom>
          <a:solidFill>
            <a:srgbClr val="001158"/>
          </a:solidFill>
        </p:spPr>
        <p:txBody>
          <a:bodyPr vert="horz" wrap="square" lIns="432000" tIns="360000" rIns="432000" bIns="612000" rtlCol="0" anchor="ctr" anchorCtr="0">
            <a:noAutofit/>
          </a:bodyPr>
          <a:lstStyle>
            <a:lvl1pPr marL="0" indent="0">
              <a:buNone/>
              <a:defRPr lang="nl-NL" sz="2200" baseline="0" dirty="0">
                <a:solidFill>
                  <a:srgbClr val="BCD2FF"/>
                </a:solidFill>
                <a:latin typeface="Vestula Pro" panose="020B0A03060302020204"/>
              </a:defRPr>
            </a:lvl1pPr>
          </a:lstStyle>
          <a:p>
            <a:pPr marL="0" lvl="0" indent="0">
              <a:buNone/>
            </a:pPr>
            <a:r>
              <a:rPr lang="nl-NL" dirty="0"/>
              <a:t>Ondertitel (optioneel)</a:t>
            </a:r>
            <a:br>
              <a:rPr lang="nl-NL" dirty="0"/>
            </a:br>
            <a:r>
              <a:rPr lang="nl-NL" dirty="0" err="1"/>
              <a:t>Subtitle</a:t>
            </a:r>
            <a:r>
              <a:rPr lang="nl-NL" dirty="0"/>
              <a:t> (</a:t>
            </a:r>
            <a:r>
              <a:rPr lang="nl-NL" dirty="0" err="1"/>
              <a:t>optional</a:t>
            </a:r>
            <a:r>
              <a:rPr lang="nl-NL" dirty="0"/>
              <a:t>)</a:t>
            </a:r>
          </a:p>
        </p:txBody>
      </p:sp>
      <p:sp>
        <p:nvSpPr>
          <p:cNvPr id="13" name="Titel | Title">
            <a:extLst>
              <a:ext uri="{FF2B5EF4-FFF2-40B4-BE49-F238E27FC236}">
                <a16:creationId xmlns:a16="http://schemas.microsoft.com/office/drawing/2014/main" id="{510BC5AA-CA89-2FCB-B262-4D59463788F3}"/>
              </a:ext>
            </a:extLst>
          </p:cNvPr>
          <p:cNvSpPr>
            <a:spLocks noGrp="1"/>
          </p:cNvSpPr>
          <p:nvPr>
            <p:ph type="ctrTitle" hasCustomPrompt="1"/>
          </p:nvPr>
        </p:nvSpPr>
        <p:spPr>
          <a:xfrm>
            <a:off x="6877050" y="1234184"/>
            <a:ext cx="4981575" cy="965013"/>
          </a:xfrm>
          <a:prstGeom prst="rect">
            <a:avLst/>
          </a:prstGeom>
          <a:solidFill>
            <a:srgbClr val="001158"/>
          </a:solidFill>
          <a:ln>
            <a:noFill/>
          </a:ln>
        </p:spPr>
        <p:txBody>
          <a:bodyPr vert="horz" wrap="square" lIns="432000" tIns="360000" rIns="432000" bIns="108000" rtlCol="0" anchor="ctr" anchorCtr="0">
            <a:spAutoFit/>
          </a:bodyPr>
          <a:lstStyle>
            <a:lvl1pPr algn="l">
              <a:lnSpc>
                <a:spcPct val="100000"/>
              </a:lnSpc>
              <a:defRPr lang="nl-NL" sz="3200" dirty="0">
                <a:solidFill>
                  <a:schemeClr val="bg1"/>
                </a:solidFill>
              </a:defRPr>
            </a:lvl1pPr>
          </a:lstStyle>
          <a:p>
            <a:pPr lvl="0"/>
            <a:r>
              <a:rPr lang="nl-NL" dirty="0"/>
              <a:t>Tekst | </a:t>
            </a:r>
            <a:r>
              <a:rPr lang="nl-NL" dirty="0" err="1"/>
              <a:t>Text</a:t>
            </a:r>
            <a:endParaRPr lang="nl-NL" dirty="0"/>
          </a:p>
        </p:txBody>
      </p:sp>
    </p:spTree>
    <p:extLst>
      <p:ext uri="{BB962C8B-B14F-4D97-AF65-F5344CB8AC3E}">
        <p14:creationId xmlns:p14="http://schemas.microsoft.com/office/powerpoint/2010/main" val="128088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Tijdelijke aanduiding voor afbeelding 2">
            <a:extLst>
              <a:ext uri="{FF2B5EF4-FFF2-40B4-BE49-F238E27FC236}">
                <a16:creationId xmlns:a16="http://schemas.microsoft.com/office/drawing/2014/main" id="{8E1B1104-1034-BFFA-22B2-1DCC70BF2F52}"/>
              </a:ext>
            </a:extLst>
          </p:cNvPr>
          <p:cNvSpPr>
            <a:spLocks noGrp="1"/>
          </p:cNvSpPr>
          <p:nvPr>
            <p:ph type="pic" sz="quarter" idx="34"/>
          </p:nvPr>
        </p:nvSpPr>
        <p:spPr>
          <a:xfrm>
            <a:off x="9046798" y="1245"/>
            <a:ext cx="3144309" cy="6856755"/>
          </a:xfrm>
          <a:custGeom>
            <a:avLst/>
            <a:gdLst>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5691906 w 6149950"/>
              <a:gd name="csY4" fmla="*/ 0 h 6858020"/>
              <a:gd name="csX5" fmla="*/ 5691908 w 6149950"/>
              <a:gd name="csY5" fmla="*/ 743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691908 w 6149950"/>
              <a:gd name="csY6" fmla="*/ 743 h 6858020"/>
              <a:gd name="csX7" fmla="*/ 537698 w 6149950"/>
              <a:gd name="csY7" fmla="*/ 9545 h 6858020"/>
              <a:gd name="csX8" fmla="*/ 434739 w 6149950"/>
              <a:gd name="csY8" fmla="*/ 6854951 h 6858020"/>
              <a:gd name="csX9" fmla="*/ 5708504 w 6149950"/>
              <a:gd name="csY9" fmla="*/ 6857786 h 6858020"/>
              <a:gd name="csX10" fmla="*/ 5708505 w 6149950"/>
              <a:gd name="csY10" fmla="*/ 6858020 h 6858020"/>
              <a:gd name="csX11" fmla="*/ 0 w 6149950"/>
              <a:gd name="csY11" fmla="*/ 6854951 h 6858020"/>
              <a:gd name="csX12" fmla="*/ 102959 w 6149950"/>
              <a:gd name="csY12" fmla="*/ 9545 h 6858020"/>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5708504 w 6149950"/>
              <a:gd name="csY8" fmla="*/ 6857786 h 6858020"/>
              <a:gd name="csX9" fmla="*/ 5708505 w 6149950"/>
              <a:gd name="csY9" fmla="*/ 6858020 h 6858020"/>
              <a:gd name="csX10" fmla="*/ 0 w 6149950"/>
              <a:gd name="csY10" fmla="*/ 6854951 h 6858020"/>
              <a:gd name="csX11" fmla="*/ 102959 w 6149950"/>
              <a:gd name="csY11" fmla="*/ 9545 h 6858020"/>
              <a:gd name="csX0" fmla="*/ 6133351 w 6149950"/>
              <a:gd name="csY0" fmla="*/ 0 h 7362963"/>
              <a:gd name="csX1" fmla="*/ 6149950 w 6149950"/>
              <a:gd name="csY1" fmla="*/ 6858020 h 7362963"/>
              <a:gd name="csX2" fmla="*/ 441445 w 6149950"/>
              <a:gd name="csY2" fmla="*/ 6854951 h 7362963"/>
              <a:gd name="csX3" fmla="*/ 544404 w 6149950"/>
              <a:gd name="csY3" fmla="*/ 9545 h 7362963"/>
              <a:gd name="csX4" fmla="*/ 6133351 w 6149950"/>
              <a:gd name="csY4" fmla="*/ 0 h 7362963"/>
              <a:gd name="csX5" fmla="*/ 102959 w 6149950"/>
              <a:gd name="csY5" fmla="*/ 9545 h 7362963"/>
              <a:gd name="csX6" fmla="*/ 537698 w 6149950"/>
              <a:gd name="csY6" fmla="*/ 9545 h 7362963"/>
              <a:gd name="csX7" fmla="*/ 434739 w 6149950"/>
              <a:gd name="csY7" fmla="*/ 6854951 h 7362963"/>
              <a:gd name="csX8" fmla="*/ 5708504 w 6149950"/>
              <a:gd name="csY8" fmla="*/ 6857786 h 7362963"/>
              <a:gd name="csX9" fmla="*/ 0 w 6149950"/>
              <a:gd name="csY9" fmla="*/ 6854951 h 7362963"/>
              <a:gd name="csX10" fmla="*/ 102959 w 6149950"/>
              <a:gd name="csY10" fmla="*/ 9545 h 7362963"/>
              <a:gd name="csX0" fmla="*/ 6133351 w 6149950"/>
              <a:gd name="csY0" fmla="*/ 0 h 6858020"/>
              <a:gd name="csX1" fmla="*/ 6149950 w 6149950"/>
              <a:gd name="csY1" fmla="*/ 6858020 h 6858020"/>
              <a:gd name="csX2" fmla="*/ 441445 w 6149950"/>
              <a:gd name="csY2" fmla="*/ 6854951 h 6858020"/>
              <a:gd name="csX3" fmla="*/ 544404 w 6149950"/>
              <a:gd name="csY3" fmla="*/ 9545 h 6858020"/>
              <a:gd name="csX4" fmla="*/ 6133351 w 6149950"/>
              <a:gd name="csY4" fmla="*/ 0 h 6858020"/>
              <a:gd name="csX5" fmla="*/ 102959 w 6149950"/>
              <a:gd name="csY5" fmla="*/ 9545 h 6858020"/>
              <a:gd name="csX6" fmla="*/ 537698 w 6149950"/>
              <a:gd name="csY6" fmla="*/ 9545 h 6858020"/>
              <a:gd name="csX7" fmla="*/ 434739 w 6149950"/>
              <a:gd name="csY7" fmla="*/ 6854951 h 6858020"/>
              <a:gd name="csX8" fmla="*/ 0 w 6149950"/>
              <a:gd name="csY8" fmla="*/ 6854951 h 6858020"/>
              <a:gd name="csX9" fmla="*/ 102959 w 6149950"/>
              <a:gd name="csY9" fmla="*/ 9545 h 6858020"/>
              <a:gd name="csX0" fmla="*/ 6133351 w 6133363"/>
              <a:gd name="csY0" fmla="*/ 0 h 6858020"/>
              <a:gd name="csX1" fmla="*/ 3140050 w 6133363"/>
              <a:gd name="csY1" fmla="*/ 6858020 h 6858020"/>
              <a:gd name="csX2" fmla="*/ 441445 w 6133363"/>
              <a:gd name="csY2" fmla="*/ 6854951 h 6858020"/>
              <a:gd name="csX3" fmla="*/ 544404 w 6133363"/>
              <a:gd name="csY3" fmla="*/ 9545 h 6858020"/>
              <a:gd name="csX4" fmla="*/ 6133351 w 6133363"/>
              <a:gd name="csY4" fmla="*/ 0 h 6858020"/>
              <a:gd name="csX5" fmla="*/ 102959 w 6133363"/>
              <a:gd name="csY5" fmla="*/ 9545 h 6858020"/>
              <a:gd name="csX6" fmla="*/ 537698 w 6133363"/>
              <a:gd name="csY6" fmla="*/ 9545 h 6858020"/>
              <a:gd name="csX7" fmla="*/ 434739 w 6133363"/>
              <a:gd name="csY7" fmla="*/ 6854951 h 6858020"/>
              <a:gd name="csX8" fmla="*/ 0 w 6133363"/>
              <a:gd name="csY8" fmla="*/ 6854951 h 6858020"/>
              <a:gd name="csX9" fmla="*/ 102959 w 6133363"/>
              <a:gd name="csY9" fmla="*/ 9545 h 6858020"/>
              <a:gd name="csX0" fmla="*/ 3148851 w 3150234"/>
              <a:gd name="csY0" fmla="*/ 15855 h 6848475"/>
              <a:gd name="csX1" fmla="*/ 3140050 w 3150234"/>
              <a:gd name="csY1" fmla="*/ 6848475 h 6848475"/>
              <a:gd name="csX2" fmla="*/ 441445 w 3150234"/>
              <a:gd name="csY2" fmla="*/ 6845406 h 6848475"/>
              <a:gd name="csX3" fmla="*/ 544404 w 3150234"/>
              <a:gd name="csY3" fmla="*/ 0 h 6848475"/>
              <a:gd name="csX4" fmla="*/ 3148851 w 3150234"/>
              <a:gd name="csY4" fmla="*/ 15855 h 6848475"/>
              <a:gd name="csX5" fmla="*/ 102959 w 3150234"/>
              <a:gd name="csY5" fmla="*/ 0 h 6848475"/>
              <a:gd name="csX6" fmla="*/ 537698 w 3150234"/>
              <a:gd name="csY6" fmla="*/ 0 h 6848475"/>
              <a:gd name="csX7" fmla="*/ 434739 w 3150234"/>
              <a:gd name="csY7" fmla="*/ 6845406 h 6848475"/>
              <a:gd name="csX8" fmla="*/ 0 w 3150234"/>
              <a:gd name="csY8" fmla="*/ 6845406 h 6848475"/>
              <a:gd name="csX9" fmla="*/ 102959 w 3150234"/>
              <a:gd name="csY9" fmla="*/ 0 h 6848475"/>
              <a:gd name="csX0" fmla="*/ 3123451 w 3140050"/>
              <a:gd name="csY0" fmla="*/ 3155 h 6848475"/>
              <a:gd name="csX1" fmla="*/ 3140050 w 3140050"/>
              <a:gd name="csY1" fmla="*/ 6848475 h 6848475"/>
              <a:gd name="csX2" fmla="*/ 441445 w 3140050"/>
              <a:gd name="csY2" fmla="*/ 6845406 h 6848475"/>
              <a:gd name="csX3" fmla="*/ 544404 w 3140050"/>
              <a:gd name="csY3" fmla="*/ 0 h 6848475"/>
              <a:gd name="csX4" fmla="*/ 3123451 w 3140050"/>
              <a:gd name="csY4" fmla="*/ 3155 h 6848475"/>
              <a:gd name="csX5" fmla="*/ 102959 w 3140050"/>
              <a:gd name="csY5" fmla="*/ 0 h 6848475"/>
              <a:gd name="csX6" fmla="*/ 537698 w 3140050"/>
              <a:gd name="csY6" fmla="*/ 0 h 6848475"/>
              <a:gd name="csX7" fmla="*/ 434739 w 3140050"/>
              <a:gd name="csY7" fmla="*/ 6845406 h 6848475"/>
              <a:gd name="csX8" fmla="*/ 0 w 3140050"/>
              <a:gd name="csY8" fmla="*/ 6845406 h 6848475"/>
              <a:gd name="csX9" fmla="*/ 102959 w 3140050"/>
              <a:gd name="csY9" fmla="*/ 0 h 6848475"/>
              <a:gd name="csX0" fmla="*/ 3152026 w 3153264"/>
              <a:gd name="csY0" fmla="*/ 12669 h 6848475"/>
              <a:gd name="csX1" fmla="*/ 3140050 w 3153264"/>
              <a:gd name="csY1" fmla="*/ 6848475 h 6848475"/>
              <a:gd name="csX2" fmla="*/ 441445 w 3153264"/>
              <a:gd name="csY2" fmla="*/ 6845406 h 6848475"/>
              <a:gd name="csX3" fmla="*/ 544404 w 3153264"/>
              <a:gd name="csY3" fmla="*/ 0 h 6848475"/>
              <a:gd name="csX4" fmla="*/ 3152026 w 3153264"/>
              <a:gd name="csY4" fmla="*/ 12669 h 6848475"/>
              <a:gd name="csX5" fmla="*/ 102959 w 3153264"/>
              <a:gd name="csY5" fmla="*/ 0 h 6848475"/>
              <a:gd name="csX6" fmla="*/ 537698 w 3153264"/>
              <a:gd name="csY6" fmla="*/ 0 h 6848475"/>
              <a:gd name="csX7" fmla="*/ 434739 w 3153264"/>
              <a:gd name="csY7" fmla="*/ 6845406 h 6848475"/>
              <a:gd name="csX8" fmla="*/ 0 w 3153264"/>
              <a:gd name="csY8" fmla="*/ 6845406 h 6848475"/>
              <a:gd name="csX9" fmla="*/ 102959 w 3153264"/>
              <a:gd name="csY9" fmla="*/ 0 h 6848475"/>
              <a:gd name="csX0" fmla="*/ 3142501 w 3144309"/>
              <a:gd name="csY0" fmla="*/ 3155 h 6848475"/>
              <a:gd name="csX1" fmla="*/ 3140050 w 3144309"/>
              <a:gd name="csY1" fmla="*/ 6848475 h 6848475"/>
              <a:gd name="csX2" fmla="*/ 441445 w 3144309"/>
              <a:gd name="csY2" fmla="*/ 6845406 h 6848475"/>
              <a:gd name="csX3" fmla="*/ 544404 w 3144309"/>
              <a:gd name="csY3" fmla="*/ 0 h 6848475"/>
              <a:gd name="csX4" fmla="*/ 3142501 w 3144309"/>
              <a:gd name="csY4" fmla="*/ 3155 h 6848475"/>
              <a:gd name="csX5" fmla="*/ 102959 w 3144309"/>
              <a:gd name="csY5" fmla="*/ 0 h 6848475"/>
              <a:gd name="csX6" fmla="*/ 537698 w 3144309"/>
              <a:gd name="csY6" fmla="*/ 0 h 6848475"/>
              <a:gd name="csX7" fmla="*/ 434739 w 3144309"/>
              <a:gd name="csY7" fmla="*/ 6845406 h 6848475"/>
              <a:gd name="csX8" fmla="*/ 0 w 3144309"/>
              <a:gd name="csY8" fmla="*/ 6845406 h 6848475"/>
              <a:gd name="csX9" fmla="*/ 102959 w 3144309"/>
              <a:gd name="csY9" fmla="*/ 0 h 684847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3144309" h="6848475">
                <a:moveTo>
                  <a:pt x="3142501" y="3155"/>
                </a:moveTo>
                <a:cubicBezTo>
                  <a:pt x="3149621" y="2298661"/>
                  <a:pt x="3132930" y="4552970"/>
                  <a:pt x="3140050" y="6848475"/>
                </a:cubicBezTo>
                <a:lnTo>
                  <a:pt x="441445" y="6845406"/>
                </a:lnTo>
                <a:cubicBezTo>
                  <a:pt x="1465744" y="5418531"/>
                  <a:pt x="2066218" y="2327786"/>
                  <a:pt x="544404" y="0"/>
                </a:cubicBezTo>
                <a:lnTo>
                  <a:pt x="3142501" y="3155"/>
                </a:lnTo>
                <a:close/>
                <a:moveTo>
                  <a:pt x="102959" y="0"/>
                </a:moveTo>
                <a:lnTo>
                  <a:pt x="537698" y="0"/>
                </a:lnTo>
                <a:cubicBezTo>
                  <a:pt x="2059512" y="2327786"/>
                  <a:pt x="1459038" y="5418531"/>
                  <a:pt x="434739" y="6845406"/>
                </a:cubicBezTo>
                <a:lnTo>
                  <a:pt x="0" y="6845406"/>
                </a:lnTo>
                <a:cubicBezTo>
                  <a:pt x="1024299" y="5418531"/>
                  <a:pt x="1624773" y="2327786"/>
                  <a:pt x="102959" y="0"/>
                </a:cubicBezTo>
                <a:close/>
              </a:path>
            </a:pathLst>
          </a:custGeom>
          <a:solidFill>
            <a:schemeClr val="accent1">
              <a:lumMod val="40000"/>
              <a:lumOff val="60000"/>
            </a:schemeClr>
          </a:solidFill>
        </p:spPr>
        <p:txBody>
          <a:bodyPr wrap="square">
            <a:noAutofit/>
          </a:bodyPr>
          <a:lstStyle/>
          <a:p>
            <a:endParaRPr lang="en-US"/>
          </a:p>
        </p:txBody>
      </p:sp>
    </p:spTree>
    <p:extLst>
      <p:ext uri="{BB962C8B-B14F-4D97-AF65-F5344CB8AC3E}">
        <p14:creationId xmlns:p14="http://schemas.microsoft.com/office/powerpoint/2010/main" val="1155731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eldia - 13">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8B2C5789-E86A-F341-5DF3-837CFC5EA13B}"/>
              </a:ext>
            </a:extLst>
          </p:cNvPr>
          <p:cNvSpPr>
            <a:spLocks noGrp="1"/>
          </p:cNvSpPr>
          <p:nvPr>
            <p:ph type="body" sz="quarter" idx="14" hasCustomPrompt="1"/>
          </p:nvPr>
        </p:nvSpPr>
        <p:spPr>
          <a:xfrm>
            <a:off x="698400" y="2037600"/>
            <a:ext cx="8348400"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6" name="Kop | Heading">
            <a:extLst>
              <a:ext uri="{FF2B5EF4-FFF2-40B4-BE49-F238E27FC236}">
                <a16:creationId xmlns:a16="http://schemas.microsoft.com/office/drawing/2014/main" id="{F1AF0DBC-491E-C653-8EBA-1D3844499583}"/>
              </a:ext>
            </a:extLst>
          </p:cNvPr>
          <p:cNvSpPr>
            <a:spLocks noGrp="1"/>
          </p:cNvSpPr>
          <p:nvPr>
            <p:ph type="title" hasCustomPrompt="1"/>
          </p:nvPr>
        </p:nvSpPr>
        <p:spPr>
          <a:xfrm>
            <a:off x="698400" y="360000"/>
            <a:ext cx="83484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4" name="Instructie | Instruction" hidden="1">
            <a:extLst>
              <a:ext uri="{FF2B5EF4-FFF2-40B4-BE49-F238E27FC236}">
                <a16:creationId xmlns:a16="http://schemas.microsoft.com/office/drawing/2014/main" id="{922BEA55-E63E-C43E-2F72-708352D52036}"/>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C3F34751-9EAB-F275-62EE-50E4D3061559}"/>
              </a:ext>
            </a:extLst>
          </p:cNvPr>
          <p:cNvSpPr>
            <a:spLocks noGrp="1"/>
          </p:cNvSpPr>
          <p:nvPr>
            <p:ph type="pic" sz="quarter" idx="16"/>
          </p:nvPr>
        </p:nvSpPr>
        <p:spPr>
          <a:xfrm>
            <a:off x="8992414" y="0"/>
            <a:ext cx="3199586" cy="6858000"/>
          </a:xfrm>
          <a:custGeom>
            <a:avLst/>
            <a:gdLst>
              <a:gd name="csX0" fmla="*/ 646104 w 3199586"/>
              <a:gd name="csY0" fmla="*/ 0 h 6858000"/>
              <a:gd name="csX1" fmla="*/ 1555750 w 3199586"/>
              <a:gd name="csY1" fmla="*/ 0 h 6858000"/>
              <a:gd name="csX2" fmla="*/ 3199586 w 3199586"/>
              <a:gd name="csY2" fmla="*/ 0 h 6858000"/>
              <a:gd name="csX3" fmla="*/ 3199586 w 3199586"/>
              <a:gd name="csY3" fmla="*/ 6858000 h 6858000"/>
              <a:gd name="csX4" fmla="*/ 1555750 w 3199586"/>
              <a:gd name="csY4" fmla="*/ 6858000 h 6858000"/>
              <a:gd name="csX5" fmla="*/ 439091 w 3199586"/>
              <a:gd name="csY5" fmla="*/ 6858000 h 6858000"/>
              <a:gd name="csX6" fmla="*/ 602092 w 3199586"/>
              <a:gd name="csY6" fmla="*/ 6581852 h 6858000"/>
              <a:gd name="csX7" fmla="*/ 649668 w 3199586"/>
              <a:gd name="csY7" fmla="*/ 6153 h 6858000"/>
              <a:gd name="csX8" fmla="*/ 207012 w 3199586"/>
              <a:gd name="csY8" fmla="*/ 0 h 6858000"/>
              <a:gd name="csX9" fmla="*/ 636892 w 3199586"/>
              <a:gd name="csY9" fmla="*/ 0 h 6858000"/>
              <a:gd name="csX10" fmla="*/ 640456 w 3199586"/>
              <a:gd name="csY10" fmla="*/ 6153 h 6858000"/>
              <a:gd name="csX11" fmla="*/ 592881 w 3199586"/>
              <a:gd name="csY11" fmla="*/ 6581852 h 6858000"/>
              <a:gd name="csX12" fmla="*/ 429880 w 3199586"/>
              <a:gd name="csY12" fmla="*/ 6858000 h 6858000"/>
              <a:gd name="csX13" fmla="*/ 0 w 3199586"/>
              <a:gd name="csY13" fmla="*/ 6858000 h 6858000"/>
              <a:gd name="csX14" fmla="*/ 163000 w 3199586"/>
              <a:gd name="csY14" fmla="*/ 6581852 h 6858000"/>
              <a:gd name="csX15" fmla="*/ 210576 w 3199586"/>
              <a:gd name="csY15"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3199586" h="6858000">
                <a:moveTo>
                  <a:pt x="646104" y="0"/>
                </a:moveTo>
                <a:lnTo>
                  <a:pt x="1555750" y="0"/>
                </a:lnTo>
                <a:lnTo>
                  <a:pt x="3199586" y="0"/>
                </a:lnTo>
                <a:lnTo>
                  <a:pt x="3199586"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a:p>
        </p:txBody>
      </p:sp>
    </p:spTree>
    <p:extLst>
      <p:ext uri="{BB962C8B-B14F-4D97-AF65-F5344CB8AC3E}">
        <p14:creationId xmlns:p14="http://schemas.microsoft.com/office/powerpoint/2010/main" val="332061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3F79C2C5-3652-F164-CEC9-FB5A2E297EBD}"/>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BCD2FF"/>
          </a:solidFill>
        </p:spPr>
        <p:txBody>
          <a:bodyPr wrap="square">
            <a:noAutofit/>
          </a:bodyPr>
          <a:lstStyle/>
          <a:p>
            <a:endParaRPr lang="en-US" dirty="0"/>
          </a:p>
        </p:txBody>
      </p:sp>
    </p:spTree>
    <p:extLst>
      <p:ext uri="{BB962C8B-B14F-4D97-AF65-F5344CB8AC3E}">
        <p14:creationId xmlns:p14="http://schemas.microsoft.com/office/powerpoint/2010/main" val="2700212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678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7_Volgpagina - 01">
    <p:bg>
      <p:bgPr>
        <a:solidFill>
          <a:schemeClr val="bg1"/>
        </a:solidFill>
        <a:effectLst/>
      </p:bgPr>
    </p:bg>
    <p:spTree>
      <p:nvGrpSpPr>
        <p:cNvPr id="1" name=""/>
        <p:cNvGrpSpPr/>
        <p:nvPr/>
      </p:nvGrpSpPr>
      <p:grpSpPr>
        <a:xfrm>
          <a:off x="0" y="0"/>
          <a:ext cx="0" cy="0"/>
          <a:chOff x="0" y="0"/>
          <a:chExt cx="0" cy="0"/>
        </a:xfrm>
      </p:grpSpPr>
      <p:sp>
        <p:nvSpPr>
          <p:cNvPr id="27" name="Tekst | Text">
            <a:extLst>
              <a:ext uri="{FF2B5EF4-FFF2-40B4-BE49-F238E27FC236}">
                <a16:creationId xmlns:a16="http://schemas.microsoft.com/office/drawing/2014/main" id="{62AC8AE5-8973-EB8C-E27A-E7AC64C22417}"/>
              </a:ext>
            </a:extLst>
          </p:cNvPr>
          <p:cNvSpPr>
            <a:spLocks noGrp="1"/>
          </p:cNvSpPr>
          <p:nvPr>
            <p:ph type="body" sz="quarter" idx="14" hasCustomPrompt="1"/>
          </p:nvPr>
        </p:nvSpPr>
        <p:spPr>
          <a:xfrm>
            <a:off x="698400" y="2037600"/>
            <a:ext cx="5397600" cy="4046537"/>
          </a:xfrm>
          <a:prstGeom prst="rect">
            <a:avLst/>
          </a:prstGeom>
        </p:spPr>
        <p:txBody>
          <a:bodyPr vert="horz" lIns="91440" tIns="45720" rIns="91440" bIns="45720" rtlCol="0">
            <a:noAutofit/>
          </a:bodyPr>
          <a:lstStyle>
            <a:lvl1pPr>
              <a:lnSpc>
                <a:spcPct val="120000"/>
              </a:lnSpc>
              <a:spcBef>
                <a:spcPts val="0"/>
              </a:spcBef>
              <a:spcAft>
                <a:spcPts val="600"/>
              </a:spcAft>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28" name="Kop | Heading">
            <a:extLst>
              <a:ext uri="{FF2B5EF4-FFF2-40B4-BE49-F238E27FC236}">
                <a16:creationId xmlns:a16="http://schemas.microsoft.com/office/drawing/2014/main" id="{1D4E0F71-E730-91FF-951A-F70FB32040F8}"/>
              </a:ext>
            </a:extLst>
          </p:cNvPr>
          <p:cNvSpPr>
            <a:spLocks noGrp="1"/>
          </p:cNvSpPr>
          <p:nvPr>
            <p:ph type="title" hasCustomPrompt="1"/>
          </p:nvPr>
        </p:nvSpPr>
        <p:spPr>
          <a:xfrm>
            <a:off x="698400" y="360000"/>
            <a:ext cx="5397600" cy="1325563"/>
          </a:xfrm>
          <a:prstGeom prst="rect">
            <a:avLst/>
          </a:prstGeom>
        </p:spPr>
        <p:txBody>
          <a:bodyPr vert="horz" lIns="91440" tIns="45720" rIns="91440" bIns="45720" rtlCol="0" anchor="ctr">
            <a:norm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2" name="Boogelement | Arc element">
            <a:extLst>
              <a:ext uri="{FF2B5EF4-FFF2-40B4-BE49-F238E27FC236}">
                <a16:creationId xmlns:a16="http://schemas.microsoft.com/office/drawing/2014/main" id="{B0D92DD9-12D2-36DB-1331-4BD41490F7AC}"/>
              </a:ext>
            </a:extLst>
          </p:cNvPr>
          <p:cNvSpPr>
            <a:spLocks noGrp="1"/>
          </p:cNvSpPr>
          <p:nvPr>
            <p:ph type="pic" sz="quarter" idx="16"/>
          </p:nvPr>
        </p:nvSpPr>
        <p:spPr>
          <a:xfrm>
            <a:off x="6142036" y="0"/>
            <a:ext cx="6049964" cy="6858000"/>
          </a:xfrm>
          <a:custGeom>
            <a:avLst/>
            <a:gdLst>
              <a:gd name="csX0" fmla="*/ 646104 w 6049964"/>
              <a:gd name="csY0" fmla="*/ 0 h 6858000"/>
              <a:gd name="csX1" fmla="*/ 1555750 w 6049964"/>
              <a:gd name="csY1" fmla="*/ 0 h 6858000"/>
              <a:gd name="csX2" fmla="*/ 5892800 w 6049964"/>
              <a:gd name="csY2" fmla="*/ 0 h 6858000"/>
              <a:gd name="csX3" fmla="*/ 6049964 w 6049964"/>
              <a:gd name="csY3" fmla="*/ 0 h 6858000"/>
              <a:gd name="csX4" fmla="*/ 6049964 w 6049964"/>
              <a:gd name="csY4" fmla="*/ 6858000 h 6858000"/>
              <a:gd name="csX5" fmla="*/ 5892800 w 6049964"/>
              <a:gd name="csY5" fmla="*/ 6858000 h 6858000"/>
              <a:gd name="csX6" fmla="*/ 1555750 w 6049964"/>
              <a:gd name="csY6" fmla="*/ 6858000 h 6858000"/>
              <a:gd name="csX7" fmla="*/ 439091 w 6049964"/>
              <a:gd name="csY7" fmla="*/ 6858000 h 6858000"/>
              <a:gd name="csX8" fmla="*/ 602092 w 6049964"/>
              <a:gd name="csY8" fmla="*/ 6581852 h 6858000"/>
              <a:gd name="csX9" fmla="*/ 649668 w 6049964"/>
              <a:gd name="csY9" fmla="*/ 6153 h 6858000"/>
              <a:gd name="csX10" fmla="*/ 207012 w 6049964"/>
              <a:gd name="csY10" fmla="*/ 0 h 6858000"/>
              <a:gd name="csX11" fmla="*/ 636892 w 6049964"/>
              <a:gd name="csY11" fmla="*/ 0 h 6858000"/>
              <a:gd name="csX12" fmla="*/ 640456 w 6049964"/>
              <a:gd name="csY12" fmla="*/ 6153 h 6858000"/>
              <a:gd name="csX13" fmla="*/ 592881 w 6049964"/>
              <a:gd name="csY13" fmla="*/ 6581852 h 6858000"/>
              <a:gd name="csX14" fmla="*/ 429880 w 6049964"/>
              <a:gd name="csY14" fmla="*/ 6858000 h 6858000"/>
              <a:gd name="csX15" fmla="*/ 0 w 6049964"/>
              <a:gd name="csY15" fmla="*/ 6858000 h 6858000"/>
              <a:gd name="csX16" fmla="*/ 163000 w 6049964"/>
              <a:gd name="csY16" fmla="*/ 6581852 h 6858000"/>
              <a:gd name="csX17" fmla="*/ 210576 w 6049964"/>
              <a:gd name="csY17" fmla="*/ 6153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049964" h="6858000">
                <a:moveTo>
                  <a:pt x="646104" y="0"/>
                </a:moveTo>
                <a:lnTo>
                  <a:pt x="1555750" y="0"/>
                </a:lnTo>
                <a:lnTo>
                  <a:pt x="5892800" y="0"/>
                </a:lnTo>
                <a:lnTo>
                  <a:pt x="6049964" y="0"/>
                </a:lnTo>
                <a:lnTo>
                  <a:pt x="6049964" y="6858000"/>
                </a:lnTo>
                <a:lnTo>
                  <a:pt x="5892800" y="6858000"/>
                </a:lnTo>
                <a:lnTo>
                  <a:pt x="1555750" y="6858000"/>
                </a:lnTo>
                <a:lnTo>
                  <a:pt x="439091" y="6858000"/>
                </a:lnTo>
                <a:lnTo>
                  <a:pt x="602092" y="6581852"/>
                </a:lnTo>
                <a:cubicBezTo>
                  <a:pt x="2188435" y="3761764"/>
                  <a:pt x="1315997" y="1188468"/>
                  <a:pt x="649668" y="6153"/>
                </a:cubicBezTo>
                <a:close/>
                <a:moveTo>
                  <a:pt x="207012" y="0"/>
                </a:moveTo>
                <a:lnTo>
                  <a:pt x="636892" y="0"/>
                </a:lnTo>
                <a:lnTo>
                  <a:pt x="640456" y="6153"/>
                </a:lnTo>
                <a:cubicBezTo>
                  <a:pt x="1306786" y="1188468"/>
                  <a:pt x="2179224" y="3761764"/>
                  <a:pt x="592881" y="6581852"/>
                </a:cubicBezTo>
                <a:lnTo>
                  <a:pt x="429880" y="6858000"/>
                </a:lnTo>
                <a:lnTo>
                  <a:pt x="0" y="6858000"/>
                </a:lnTo>
                <a:lnTo>
                  <a:pt x="163000" y="6581852"/>
                </a:lnTo>
                <a:cubicBezTo>
                  <a:pt x="1749343" y="3761764"/>
                  <a:pt x="876906" y="1188468"/>
                  <a:pt x="210576" y="6153"/>
                </a:cubicBezTo>
                <a:close/>
              </a:path>
            </a:pathLst>
          </a:custGeom>
          <a:solidFill>
            <a:srgbClr val="001158"/>
          </a:solidFill>
        </p:spPr>
        <p:txBody>
          <a:bodyPr wrap="square">
            <a:noAutofit/>
          </a:bodyPr>
          <a:lstStyle/>
          <a:p>
            <a:endParaRPr lang="en-US" dirty="0"/>
          </a:p>
        </p:txBody>
      </p:sp>
    </p:spTree>
    <p:extLst>
      <p:ext uri="{BB962C8B-B14F-4D97-AF65-F5344CB8AC3E}">
        <p14:creationId xmlns:p14="http://schemas.microsoft.com/office/powerpoint/2010/main" val="477195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Aangepaste indel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347290-2552-2079-DED9-0365BB1BCD58}"/>
              </a:ext>
            </a:extLst>
          </p:cNvPr>
          <p:cNvSpPr>
            <a:spLocks noGrp="1"/>
          </p:cNvSpPr>
          <p:nvPr>
            <p:ph type="title"/>
          </p:nvPr>
        </p:nvSpPr>
        <p:spPr>
          <a:xfrm>
            <a:off x="838200" y="365125"/>
            <a:ext cx="10515600" cy="1325563"/>
          </a:xfrm>
          <a:prstGeom prst="rect">
            <a:avLst/>
          </a:prstGeom>
        </p:spPr>
        <p:txBody>
          <a:bodyPr/>
          <a:lstStyle/>
          <a:p>
            <a:r>
              <a:rPr lang="nl-NL"/>
              <a:t>Klik om stijl te bewerken</a:t>
            </a:r>
            <a:endParaRPr lang="en-US"/>
          </a:p>
        </p:txBody>
      </p:sp>
    </p:spTree>
    <p:extLst>
      <p:ext uri="{BB962C8B-B14F-4D97-AF65-F5344CB8AC3E}">
        <p14:creationId xmlns:p14="http://schemas.microsoft.com/office/powerpoint/2010/main" val="1958528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Volgpagina - 07">
    <p:bg>
      <p:bgPr>
        <a:solidFill>
          <a:schemeClr val="bg1"/>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1FD3E7C8-009E-ABA9-38C9-028773455E39}"/>
              </a:ext>
            </a:extLst>
          </p:cNvPr>
          <p:cNvSpPr>
            <a:spLocks/>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4" name="Titel 1">
            <a:extLst>
              <a:ext uri="{FF2B5EF4-FFF2-40B4-BE49-F238E27FC236}">
                <a16:creationId xmlns:a16="http://schemas.microsoft.com/office/drawing/2014/main" id="{534D4203-3468-03E9-7CA8-FE05BD7C54FC}"/>
              </a:ext>
            </a:extLst>
          </p:cNvPr>
          <p:cNvSpPr>
            <a:spLocks noGrp="1"/>
          </p:cNvSpPr>
          <p:nvPr>
            <p:ph type="title" hasCustomPrompt="1"/>
          </p:nvPr>
        </p:nvSpPr>
        <p:spPr>
          <a:xfrm>
            <a:off x="698400" y="360000"/>
            <a:ext cx="10998300"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
        <p:nvSpPr>
          <p:cNvPr id="7" name="Tijdelijke aanduiding voor inhoud 2">
            <a:extLst>
              <a:ext uri="{FF2B5EF4-FFF2-40B4-BE49-F238E27FC236}">
                <a16:creationId xmlns:a16="http://schemas.microsoft.com/office/drawing/2014/main" id="{1EF2FECF-B4C3-CFF7-B2FE-C68ACD0D5E99}"/>
              </a:ext>
            </a:extLst>
          </p:cNvPr>
          <p:cNvSpPr>
            <a:spLocks noGrp="1"/>
          </p:cNvSpPr>
          <p:nvPr>
            <p:ph sz="half" idx="1" hasCustomPrompt="1"/>
          </p:nvPr>
        </p:nvSpPr>
        <p:spPr>
          <a:xfrm>
            <a:off x="698400" y="2037600"/>
            <a:ext cx="5284800" cy="4351338"/>
          </a:xfrm>
          <a:prstGeom prst="rect">
            <a:avLst/>
          </a:prstGeom>
        </p:spPr>
        <p:txBody>
          <a:bodyPr lIns="0" rIns="0"/>
          <a:lstStyle>
            <a:lvl1pPr>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
        <p:nvSpPr>
          <p:cNvPr id="8" name="Tijdelijke aanduiding voor inhoud 3">
            <a:extLst>
              <a:ext uri="{FF2B5EF4-FFF2-40B4-BE49-F238E27FC236}">
                <a16:creationId xmlns:a16="http://schemas.microsoft.com/office/drawing/2014/main" id="{028922F3-5308-9A78-B4BE-A3169311299E}"/>
              </a:ext>
            </a:extLst>
          </p:cNvPr>
          <p:cNvSpPr>
            <a:spLocks noGrp="1"/>
          </p:cNvSpPr>
          <p:nvPr>
            <p:ph sz="half" idx="2" hasCustomPrompt="1"/>
          </p:nvPr>
        </p:nvSpPr>
        <p:spPr>
          <a:xfrm>
            <a:off x="6422700" y="2037600"/>
            <a:ext cx="5284800" cy="4351338"/>
          </a:xfrm>
          <a:prstGeom prst="rect">
            <a:avLst/>
          </a:prstGeom>
        </p:spPr>
        <p:txBody>
          <a:bodyPr lIns="0" r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0">
                <a:latin typeface="Merriweather" pitchFamily="2" charset="77"/>
              </a:defRPr>
            </a:lvl1pPr>
            <a:lvl2pPr>
              <a:defRPr b="0" i="0">
                <a:latin typeface="Merriweather" pitchFamily="2" charset="77"/>
              </a:defRPr>
            </a:lvl2pPr>
            <a:lvl3pPr>
              <a:defRPr b="0" i="0">
                <a:latin typeface="Merriweather" pitchFamily="2" charset="77"/>
              </a:defRPr>
            </a:lvl3pPr>
            <a:lvl4pPr>
              <a:defRPr b="0" i="0">
                <a:latin typeface="Merriweather" pitchFamily="2" charset="77"/>
              </a:defRPr>
            </a:lvl4pPr>
            <a:lvl5pPr>
              <a:defRPr b="0" i="0">
                <a:latin typeface="Merriweather" pitchFamily="2" charset="77"/>
              </a:defRPr>
            </a:lvl5pPr>
          </a:lstStyle>
          <a:p>
            <a:pPr lvl="0"/>
            <a:r>
              <a:rPr lang="nl-NL" dirty="0"/>
              <a:t>Afbeelding, tabel, tekst etc.</a:t>
            </a:r>
            <a:br>
              <a:rPr lang="nl-NL" dirty="0"/>
            </a:br>
            <a:r>
              <a:rPr lang="nl-NL" dirty="0"/>
              <a:t>Image, </a:t>
            </a:r>
            <a:r>
              <a:rPr lang="nl-NL" dirty="0" err="1"/>
              <a:t>table</a:t>
            </a:r>
            <a:r>
              <a:rPr lang="nl-NL" dirty="0"/>
              <a:t>, </a:t>
            </a:r>
            <a:r>
              <a:rPr lang="nl-NL" dirty="0" err="1"/>
              <a:t>text</a:t>
            </a:r>
            <a:r>
              <a:rPr lang="nl-NL" dirty="0"/>
              <a:t> etc.</a:t>
            </a:r>
          </a:p>
        </p:txBody>
      </p:sp>
    </p:spTree>
    <p:extLst>
      <p:ext uri="{BB962C8B-B14F-4D97-AF65-F5344CB8AC3E}">
        <p14:creationId xmlns:p14="http://schemas.microsoft.com/office/powerpoint/2010/main" val="309648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moelenboek">
    <p:bg>
      <p:bgPr>
        <a:solidFill>
          <a:schemeClr val="bg1"/>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DF9D5906-7678-B66C-7E7E-C76FE4AF4E36}"/>
              </a:ext>
            </a:extLst>
          </p:cNvPr>
          <p:cNvSpPr>
            <a:spLocks noGrp="1" noRot="1" noMove="1" noResize="1" noEditPoints="1" noAdjustHandles="1" noChangeArrowheads="1" noChangeShapeType="1"/>
          </p:cNvSpPr>
          <p:nvPr userDrawn="1"/>
        </p:nvSpPr>
        <p:spPr>
          <a:xfrm>
            <a:off x="0" y="4949371"/>
            <a:ext cx="2873829" cy="190862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jdelijke aanduiding voor dianummer 5" hidden="1">
            <a:extLst>
              <a:ext uri="{FF2B5EF4-FFF2-40B4-BE49-F238E27FC236}">
                <a16:creationId xmlns:a16="http://schemas.microsoft.com/office/drawing/2014/main" id="{ACADC35D-191F-A041-3DDA-4D52998AD515}"/>
              </a:ext>
            </a:extLst>
          </p:cNvPr>
          <p:cNvSpPr>
            <a:spLocks noGrp="1"/>
          </p:cNvSpPr>
          <p:nvPr>
            <p:ph type="sldNum" sz="quarter" idx="12"/>
          </p:nvPr>
        </p:nvSpPr>
        <p:spPr>
          <a:xfrm>
            <a:off x="10935978" y="6356350"/>
            <a:ext cx="417821" cy="365125"/>
          </a:xfrm>
          <a:prstGeom prst="rect">
            <a:avLst/>
          </a:prstGeom>
        </p:spPr>
        <p:txBody>
          <a:bodyPr/>
          <a:lstStyle>
            <a:lvl1pPr>
              <a:defRPr b="0" i="0">
                <a:solidFill>
                  <a:srgbClr val="001158"/>
                </a:solidFill>
                <a:latin typeface="Merriweather" pitchFamily="2" charset="77"/>
              </a:defRPr>
            </a:lvl1pPr>
          </a:lstStyle>
          <a:p>
            <a:fld id="{63A6096C-3B80-FF40-9992-21B857607083}" type="slidenum">
              <a:rPr lang="nl-NL" smtClean="0"/>
              <a:pPr/>
              <a:t>‹nr.›</a:t>
            </a:fld>
            <a:endParaRPr lang="nl-NL" dirty="0"/>
          </a:p>
        </p:txBody>
      </p:sp>
      <p:sp>
        <p:nvSpPr>
          <p:cNvPr id="9" name="Tijdelijke aanduiding voor afbeelding 8">
            <a:extLst>
              <a:ext uri="{FF2B5EF4-FFF2-40B4-BE49-F238E27FC236}">
                <a16:creationId xmlns:a16="http://schemas.microsoft.com/office/drawing/2014/main" id="{F6AE0A73-380C-1B8D-3CEF-D6613C869C39}"/>
              </a:ext>
            </a:extLst>
          </p:cNvPr>
          <p:cNvSpPr>
            <a:spLocks noGrp="1" noRot="1" noMove="1" noResize="1" noEditPoints="1" noAdjustHandles="1" noChangeArrowheads="1" noChangeShapeType="1"/>
          </p:cNvSpPr>
          <p:nvPr>
            <p:ph type="pic" sz="quarter" idx="13"/>
          </p:nvPr>
        </p:nvSpPr>
        <p:spPr>
          <a:xfrm>
            <a:off x="925396" y="2037600"/>
            <a:ext cx="1812262" cy="2191152"/>
          </a:xfrm>
          <a:prstGeom prst="rect">
            <a:avLst/>
          </a:prstGeom>
        </p:spPr>
        <p:txBody>
          <a:bodyPr/>
          <a:lstStyle>
            <a:lvl1pPr>
              <a:defRPr sz="800"/>
            </a:lvl1pPr>
          </a:lstStyle>
          <a:p>
            <a:endParaRPr lang="nl-NL" dirty="0"/>
          </a:p>
        </p:txBody>
      </p:sp>
      <p:sp>
        <p:nvSpPr>
          <p:cNvPr id="11" name="Tijdelijke aanduiding voor afbeelding 8">
            <a:extLst>
              <a:ext uri="{FF2B5EF4-FFF2-40B4-BE49-F238E27FC236}">
                <a16:creationId xmlns:a16="http://schemas.microsoft.com/office/drawing/2014/main" id="{8EB5FB60-14D3-EFF5-4C47-19FD919C37B9}"/>
              </a:ext>
            </a:extLst>
          </p:cNvPr>
          <p:cNvSpPr>
            <a:spLocks noGrp="1" noRot="1" noMove="1" noResize="1" noEditPoints="1" noAdjustHandles="1" noChangeArrowheads="1" noChangeShapeType="1"/>
          </p:cNvSpPr>
          <p:nvPr>
            <p:ph type="pic" sz="quarter" idx="15"/>
          </p:nvPr>
        </p:nvSpPr>
        <p:spPr>
          <a:xfrm>
            <a:off x="3043624" y="2037600"/>
            <a:ext cx="1812262" cy="2191152"/>
          </a:xfrm>
          <a:prstGeom prst="rect">
            <a:avLst/>
          </a:prstGeom>
        </p:spPr>
        <p:txBody>
          <a:bodyPr/>
          <a:lstStyle>
            <a:lvl1pPr>
              <a:defRPr sz="800"/>
            </a:lvl1pPr>
          </a:lstStyle>
          <a:p>
            <a:endParaRPr lang="nl-NL" dirty="0"/>
          </a:p>
        </p:txBody>
      </p:sp>
      <p:sp>
        <p:nvSpPr>
          <p:cNvPr id="13" name="Tijdelijke aanduiding voor afbeelding 8">
            <a:extLst>
              <a:ext uri="{FF2B5EF4-FFF2-40B4-BE49-F238E27FC236}">
                <a16:creationId xmlns:a16="http://schemas.microsoft.com/office/drawing/2014/main" id="{61D2B422-3E4E-776F-FFE9-45F0FB00024D}"/>
              </a:ext>
            </a:extLst>
          </p:cNvPr>
          <p:cNvSpPr>
            <a:spLocks noGrp="1" noRot="1" noMove="1" noResize="1" noEditPoints="1" noAdjustHandles="1" noChangeArrowheads="1" noChangeShapeType="1"/>
          </p:cNvSpPr>
          <p:nvPr>
            <p:ph type="pic" sz="quarter" idx="17"/>
          </p:nvPr>
        </p:nvSpPr>
        <p:spPr>
          <a:xfrm>
            <a:off x="5186323" y="2037600"/>
            <a:ext cx="1812262" cy="2191152"/>
          </a:xfrm>
          <a:prstGeom prst="rect">
            <a:avLst/>
          </a:prstGeom>
        </p:spPr>
        <p:txBody>
          <a:bodyPr/>
          <a:lstStyle>
            <a:lvl1pPr>
              <a:defRPr sz="800"/>
            </a:lvl1pPr>
          </a:lstStyle>
          <a:p>
            <a:endParaRPr lang="nl-NL" dirty="0"/>
          </a:p>
        </p:txBody>
      </p:sp>
      <p:sp>
        <p:nvSpPr>
          <p:cNvPr id="15" name="Tijdelijke aanduiding voor afbeelding 8">
            <a:extLst>
              <a:ext uri="{FF2B5EF4-FFF2-40B4-BE49-F238E27FC236}">
                <a16:creationId xmlns:a16="http://schemas.microsoft.com/office/drawing/2014/main" id="{4601F334-92E3-372C-6493-E67C385F4E6F}"/>
              </a:ext>
            </a:extLst>
          </p:cNvPr>
          <p:cNvSpPr>
            <a:spLocks noGrp="1" noRot="1" noMove="1" noResize="1" noEditPoints="1" noAdjustHandles="1" noChangeArrowheads="1" noChangeShapeType="1"/>
          </p:cNvSpPr>
          <p:nvPr>
            <p:ph type="pic" sz="quarter" idx="19"/>
          </p:nvPr>
        </p:nvSpPr>
        <p:spPr>
          <a:xfrm>
            <a:off x="7340077" y="2037600"/>
            <a:ext cx="1812262" cy="2191152"/>
          </a:xfrm>
          <a:prstGeom prst="rect">
            <a:avLst/>
          </a:prstGeom>
        </p:spPr>
        <p:txBody>
          <a:bodyPr/>
          <a:lstStyle>
            <a:lvl1pPr>
              <a:defRPr sz="800"/>
            </a:lvl1pPr>
          </a:lstStyle>
          <a:p>
            <a:endParaRPr lang="nl-NL" dirty="0"/>
          </a:p>
        </p:txBody>
      </p:sp>
      <p:sp>
        <p:nvSpPr>
          <p:cNvPr id="17" name="Tijdelijke aanduiding voor afbeelding 8">
            <a:extLst>
              <a:ext uri="{FF2B5EF4-FFF2-40B4-BE49-F238E27FC236}">
                <a16:creationId xmlns:a16="http://schemas.microsoft.com/office/drawing/2014/main" id="{F91E3DBE-14E8-E017-7A1C-85F43E815684}"/>
              </a:ext>
            </a:extLst>
          </p:cNvPr>
          <p:cNvSpPr>
            <a:spLocks noGrp="1" noRot="1" noMove="1" noResize="1" noEditPoints="1" noAdjustHandles="1" noChangeArrowheads="1" noChangeShapeType="1"/>
          </p:cNvSpPr>
          <p:nvPr>
            <p:ph type="pic" sz="quarter" idx="21"/>
          </p:nvPr>
        </p:nvSpPr>
        <p:spPr>
          <a:xfrm>
            <a:off x="9452804" y="2037600"/>
            <a:ext cx="1812262" cy="2191152"/>
          </a:xfrm>
          <a:prstGeom prst="rect">
            <a:avLst/>
          </a:prstGeom>
        </p:spPr>
        <p:txBody>
          <a:bodyPr/>
          <a:lstStyle>
            <a:lvl1pPr>
              <a:defRPr sz="800"/>
            </a:lvl1pPr>
          </a:lstStyle>
          <a:p>
            <a:endParaRPr lang="nl-NL" dirty="0"/>
          </a:p>
        </p:txBody>
      </p:sp>
      <p:sp>
        <p:nvSpPr>
          <p:cNvPr id="7" name="Tijdelijke aanduiding voor tekst 6">
            <a:extLst>
              <a:ext uri="{FF2B5EF4-FFF2-40B4-BE49-F238E27FC236}">
                <a16:creationId xmlns:a16="http://schemas.microsoft.com/office/drawing/2014/main" id="{E69D8373-14CB-C760-4AB3-77C1A9C1B537}"/>
              </a:ext>
            </a:extLst>
          </p:cNvPr>
          <p:cNvSpPr>
            <a:spLocks noGrp="1" noRot="1" noMove="1" noResize="1" noEditPoints="1" noAdjustHandles="1" noChangeArrowheads="1" noChangeShapeType="1"/>
          </p:cNvSpPr>
          <p:nvPr>
            <p:ph type="body" sz="quarter" idx="23" hasCustomPrompt="1"/>
          </p:nvPr>
        </p:nvSpPr>
        <p:spPr>
          <a:xfrm>
            <a:off x="925396" y="4349325"/>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p:txBody>
      </p:sp>
      <p:sp>
        <p:nvSpPr>
          <p:cNvPr id="8" name="Tijdelijke aanduiding voor tekst 6">
            <a:extLst>
              <a:ext uri="{FF2B5EF4-FFF2-40B4-BE49-F238E27FC236}">
                <a16:creationId xmlns:a16="http://schemas.microsoft.com/office/drawing/2014/main" id="{04F93ADE-5C0C-408E-7495-B8BA38C813F6}"/>
              </a:ext>
            </a:extLst>
          </p:cNvPr>
          <p:cNvSpPr>
            <a:spLocks noGrp="1" noRot="1" noMove="1" noResize="1" noEditPoints="1" noAdjustHandles="1" noChangeArrowheads="1" noChangeShapeType="1"/>
          </p:cNvSpPr>
          <p:nvPr>
            <p:ph type="body" sz="quarter" idx="24" hasCustomPrompt="1"/>
          </p:nvPr>
        </p:nvSpPr>
        <p:spPr>
          <a:xfrm>
            <a:off x="3043624"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19" name="Tijdelijke aanduiding voor tekst 6">
            <a:extLst>
              <a:ext uri="{FF2B5EF4-FFF2-40B4-BE49-F238E27FC236}">
                <a16:creationId xmlns:a16="http://schemas.microsoft.com/office/drawing/2014/main" id="{2D8DE384-1B30-1B1D-344B-5776F2A9403D}"/>
              </a:ext>
            </a:extLst>
          </p:cNvPr>
          <p:cNvSpPr>
            <a:spLocks noGrp="1" noRot="1" noMove="1" noResize="1" noEditPoints="1" noAdjustHandles="1" noChangeArrowheads="1" noChangeShapeType="1"/>
          </p:cNvSpPr>
          <p:nvPr>
            <p:ph type="body" sz="quarter" idx="25" hasCustomPrompt="1"/>
          </p:nvPr>
        </p:nvSpPr>
        <p:spPr>
          <a:xfrm>
            <a:off x="5187674" y="4341600"/>
            <a:ext cx="1810800"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0" name="Tijdelijke aanduiding voor tekst 6">
            <a:extLst>
              <a:ext uri="{FF2B5EF4-FFF2-40B4-BE49-F238E27FC236}">
                <a16:creationId xmlns:a16="http://schemas.microsoft.com/office/drawing/2014/main" id="{25BB4D9D-2AFB-D4EC-7B5F-B7AD8A723ECC}"/>
              </a:ext>
            </a:extLst>
          </p:cNvPr>
          <p:cNvSpPr>
            <a:spLocks noGrp="1" noRot="1" noMove="1" noResize="1" noEditPoints="1" noAdjustHandles="1" noChangeArrowheads="1" noChangeShapeType="1"/>
          </p:cNvSpPr>
          <p:nvPr>
            <p:ph type="body" sz="quarter" idx="26" hasCustomPrompt="1"/>
          </p:nvPr>
        </p:nvSpPr>
        <p:spPr>
          <a:xfrm>
            <a:off x="7340077"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21" name="Tijdelijke aanduiding voor tekst 6">
            <a:extLst>
              <a:ext uri="{FF2B5EF4-FFF2-40B4-BE49-F238E27FC236}">
                <a16:creationId xmlns:a16="http://schemas.microsoft.com/office/drawing/2014/main" id="{F9FCF455-94FF-CC07-2CE6-4B2C2B5E8117}"/>
              </a:ext>
            </a:extLst>
          </p:cNvPr>
          <p:cNvSpPr>
            <a:spLocks noGrp="1" noRot="1" noMove="1" noResize="1" noEditPoints="1" noAdjustHandles="1" noChangeArrowheads="1" noChangeShapeType="1"/>
          </p:cNvSpPr>
          <p:nvPr>
            <p:ph type="body" sz="quarter" idx="27" hasCustomPrompt="1"/>
          </p:nvPr>
        </p:nvSpPr>
        <p:spPr>
          <a:xfrm>
            <a:off x="9454342" y="4341600"/>
            <a:ext cx="1812262" cy="1012825"/>
          </a:xfrm>
          <a:prstGeom prst="rect">
            <a:avLst/>
          </a:prstGeom>
        </p:spPr>
        <p:txBody>
          <a:bodyPr/>
          <a:lstStyle>
            <a:lvl1pPr>
              <a:defRPr sz="1400">
                <a:latin typeface="Vestula" panose="020B0503050302020204" pitchFamily="34" charset="0"/>
              </a:defRPr>
            </a:lvl1pPr>
            <a:lvl2pPr>
              <a:defRPr sz="1400">
                <a:latin typeface="Vestula" panose="020B0503050302020204" pitchFamily="34" charset="0"/>
              </a:defRPr>
            </a:lvl2pPr>
            <a:lvl3pPr>
              <a:defRPr sz="1400">
                <a:latin typeface="Vestula" panose="020B0503050302020204" pitchFamily="34" charset="0"/>
              </a:defRPr>
            </a:lvl3pPr>
            <a:lvl4pPr>
              <a:defRPr sz="1400">
                <a:latin typeface="Vestula" panose="020B0503050302020204" pitchFamily="34" charset="0"/>
              </a:defRPr>
            </a:lvl4pPr>
            <a:lvl5pPr>
              <a:defRPr sz="1400">
                <a:latin typeface="Vestula" panose="020B0503050302020204" pitchFamily="34" charset="0"/>
              </a:defRPr>
            </a:lvl5pPr>
          </a:lstStyle>
          <a:p>
            <a:pPr lvl="0"/>
            <a:r>
              <a:rPr lang="nl-NL" dirty="0"/>
              <a:t>Onderschrift (optioneel)</a:t>
            </a:r>
          </a:p>
          <a:p>
            <a:pPr lvl="0"/>
            <a:r>
              <a:rPr lang="nl-NL" dirty="0" err="1"/>
              <a:t>Caption</a:t>
            </a:r>
            <a:r>
              <a:rPr lang="nl-NL" dirty="0"/>
              <a:t> (</a:t>
            </a:r>
            <a:r>
              <a:rPr lang="nl-NL" dirty="0" err="1"/>
              <a:t>optional</a:t>
            </a:r>
            <a:r>
              <a:rPr lang="nl-NL" dirty="0"/>
              <a:t>)</a:t>
            </a:r>
            <a:endParaRPr lang="en-US" dirty="0"/>
          </a:p>
          <a:p>
            <a:pPr lvl="0"/>
            <a:endParaRPr lang="en-US" dirty="0"/>
          </a:p>
        </p:txBody>
      </p:sp>
      <p:sp>
        <p:nvSpPr>
          <p:cNvPr id="4" name="Titel 1">
            <a:extLst>
              <a:ext uri="{FF2B5EF4-FFF2-40B4-BE49-F238E27FC236}">
                <a16:creationId xmlns:a16="http://schemas.microsoft.com/office/drawing/2014/main" id="{0939D5F5-DDB1-D692-3CCB-72A299604522}"/>
              </a:ext>
            </a:extLst>
          </p:cNvPr>
          <p:cNvSpPr>
            <a:spLocks noGrp="1" noRot="1" noMove="1" noResize="1" noEditPoints="1" noAdjustHandles="1" noChangeArrowheads="1" noChangeShapeType="1"/>
          </p:cNvSpPr>
          <p:nvPr>
            <p:ph type="title" hasCustomPrompt="1"/>
          </p:nvPr>
        </p:nvSpPr>
        <p:spPr>
          <a:xfrm>
            <a:off x="925396" y="360000"/>
            <a:ext cx="10341208" cy="1325563"/>
          </a:xfrm>
          <a:prstGeom prst="rect">
            <a:avLst/>
          </a:prstGeom>
        </p:spPr>
        <p:txBody>
          <a:bodyPr vert="horz" lIns="91440" tIns="45720" rIns="91440" bIns="45720" rtlCol="0" anchor="ctr">
            <a:normAutofit/>
          </a:bodyPr>
          <a:lstStyle>
            <a:lvl1pPr>
              <a:defRPr lang="nl-NL" dirty="0"/>
            </a:lvl1pPr>
          </a:lstStyle>
          <a:p>
            <a:pPr lvl="0">
              <a:lnSpc>
                <a:spcPct val="100000"/>
              </a:lnSpc>
            </a:pPr>
            <a:r>
              <a:rPr lang="nl-NL" dirty="0"/>
              <a:t>Kop | </a:t>
            </a:r>
            <a:r>
              <a:rPr lang="nl-NL" dirty="0" err="1"/>
              <a:t>Heading</a:t>
            </a:r>
            <a:endParaRPr lang="nl-NL" dirty="0"/>
          </a:p>
        </p:txBody>
      </p:sp>
    </p:spTree>
    <p:extLst>
      <p:ext uri="{BB962C8B-B14F-4D97-AF65-F5344CB8AC3E}">
        <p14:creationId xmlns:p14="http://schemas.microsoft.com/office/powerpoint/2010/main" val="22854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 3 | Title slide 3">
    <p:bg>
      <p:bgPr>
        <a:solidFill>
          <a:srgbClr val="001158"/>
        </a:solidFill>
        <a:effectLst/>
      </p:bgPr>
    </p:bg>
    <p:spTree>
      <p:nvGrpSpPr>
        <p:cNvPr id="1" name=""/>
        <p:cNvGrpSpPr/>
        <p:nvPr/>
      </p:nvGrpSpPr>
      <p:grpSpPr>
        <a:xfrm>
          <a:off x="0" y="0"/>
          <a:ext cx="0" cy="0"/>
          <a:chOff x="0" y="0"/>
          <a:chExt cx="0" cy="0"/>
        </a:xfrm>
      </p:grpSpPr>
      <p:sp>
        <p:nvSpPr>
          <p:cNvPr id="3" name="Ondertitel | Subtitle">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marL="0" indent="0" algn="ctr">
              <a:buNone/>
              <a:defRPr lang="nl-NL" sz="2200" baseline="0" dirty="0">
                <a:solidFill>
                  <a:srgbClr val="BCD2FF"/>
                </a:solidFill>
                <a:latin typeface="Vestula Pro" panose="020B0A03060302020204" pitchFamily="34" charset="0"/>
              </a:defRPr>
            </a:lvl1pPr>
          </a:lstStyle>
          <a:p>
            <a:pPr marL="0" lvl="0" indent="0">
              <a:buNone/>
            </a:pPr>
            <a:r>
              <a:rPr lang="nl-NL" dirty="0"/>
              <a:t>Ondertitel (optioneel) | </a:t>
            </a:r>
            <a:r>
              <a:rPr lang="nl-NL" dirty="0" err="1"/>
              <a:t>Subtitle</a:t>
            </a:r>
            <a:r>
              <a:rPr lang="nl-NL" dirty="0"/>
              <a:t> (</a:t>
            </a:r>
            <a:r>
              <a:rPr lang="nl-NL" dirty="0" err="1"/>
              <a:t>optional</a:t>
            </a:r>
            <a:r>
              <a:rPr lang="nl-NL" dirty="0"/>
              <a:t>)</a:t>
            </a:r>
          </a:p>
        </p:txBody>
      </p:sp>
      <p:sp>
        <p:nvSpPr>
          <p:cNvPr id="2" name="Titel | Title">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lnSpc>
                <a:spcPct val="100000"/>
              </a:lnSpc>
              <a:defRPr sz="4000" b="1" i="0">
                <a:solidFill>
                  <a:schemeClr val="bg1"/>
                </a:solidFill>
                <a:latin typeface="Merriweather" pitchFamily="2" charset="77"/>
              </a:defRPr>
            </a:lvl1pPr>
          </a:lstStyle>
          <a:p>
            <a:r>
              <a:rPr lang="nl-NL" dirty="0"/>
              <a:t>Titel | </a:t>
            </a:r>
            <a:r>
              <a:rPr lang="nl-NL" dirty="0" err="1"/>
              <a:t>Title</a:t>
            </a:r>
            <a:endParaRPr lang="nl-NL" dirty="0"/>
          </a:p>
        </p:txBody>
      </p:sp>
    </p:spTree>
    <p:extLst>
      <p:ext uri="{BB962C8B-B14F-4D97-AF65-F5344CB8AC3E}">
        <p14:creationId xmlns:p14="http://schemas.microsoft.com/office/powerpoint/2010/main" val="164399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Meerdere logo's | Multiple logos">
    <p:bg>
      <p:bgPr>
        <a:solidFill>
          <a:srgbClr val="001158"/>
        </a:solidFill>
        <a:effectLst/>
      </p:bgPr>
    </p:bg>
    <p:spTree>
      <p:nvGrpSpPr>
        <p:cNvPr id="1" name=""/>
        <p:cNvGrpSpPr/>
        <p:nvPr/>
      </p:nvGrpSpPr>
      <p:grpSpPr>
        <a:xfrm>
          <a:off x="0" y="0"/>
          <a:ext cx="0" cy="0"/>
          <a:chOff x="0" y="0"/>
          <a:chExt cx="0" cy="0"/>
        </a:xfrm>
      </p:grpSpPr>
      <p:sp>
        <p:nvSpPr>
          <p:cNvPr id="2" name="Logo 3">
            <a:extLst>
              <a:ext uri="{FF2B5EF4-FFF2-40B4-BE49-F238E27FC236}">
                <a16:creationId xmlns:a16="http://schemas.microsoft.com/office/drawing/2014/main" id="{B1D7F52C-D248-4FDE-5E63-045149F50E8E}"/>
              </a:ext>
            </a:extLst>
          </p:cNvPr>
          <p:cNvSpPr>
            <a:spLocks noGrp="1"/>
          </p:cNvSpPr>
          <p:nvPr>
            <p:ph type="pic" sz="quarter" idx="13"/>
          </p:nvPr>
        </p:nvSpPr>
        <p:spPr>
          <a:xfrm>
            <a:off x="8484034" y="4913889"/>
            <a:ext cx="2487600" cy="1508400"/>
          </a:xfrm>
          <a:prstGeom prst="rect">
            <a:avLst/>
          </a:prstGeom>
        </p:spPr>
        <p:txBody>
          <a:bodyPr/>
          <a:lstStyle/>
          <a:p>
            <a:endParaRPr lang="en-US" dirty="0"/>
          </a:p>
        </p:txBody>
      </p:sp>
      <p:sp>
        <p:nvSpPr>
          <p:cNvPr id="11" name="Logo 2">
            <a:extLst>
              <a:ext uri="{FF2B5EF4-FFF2-40B4-BE49-F238E27FC236}">
                <a16:creationId xmlns:a16="http://schemas.microsoft.com/office/drawing/2014/main" id="{273FD905-044D-55D4-79DE-675229D97AA8}"/>
              </a:ext>
            </a:extLst>
          </p:cNvPr>
          <p:cNvSpPr>
            <a:spLocks noGrp="1"/>
          </p:cNvSpPr>
          <p:nvPr>
            <p:ph type="pic" sz="quarter" idx="12"/>
          </p:nvPr>
        </p:nvSpPr>
        <p:spPr>
          <a:xfrm>
            <a:off x="4852200" y="4913889"/>
            <a:ext cx="2487600" cy="1508400"/>
          </a:xfrm>
          <a:prstGeom prst="rect">
            <a:avLst/>
          </a:prstGeom>
        </p:spPr>
        <p:txBody>
          <a:bodyPr/>
          <a:lstStyle/>
          <a:p>
            <a:endParaRPr lang="en-US"/>
          </a:p>
        </p:txBody>
      </p:sp>
      <p:sp>
        <p:nvSpPr>
          <p:cNvPr id="7" name="Ondertitel | Subtitle">
            <a:extLst>
              <a:ext uri="{FF2B5EF4-FFF2-40B4-BE49-F238E27FC236}">
                <a16:creationId xmlns:a16="http://schemas.microsoft.com/office/drawing/2014/main" id="{0FAFC0FA-0BDA-B60F-9998-EA2823F4DED4}"/>
              </a:ext>
            </a:extLst>
          </p:cNvPr>
          <p:cNvSpPr>
            <a:spLocks noGrp="1"/>
          </p:cNvSpPr>
          <p:nvPr>
            <p:ph type="subTitle" idx="1" hasCustomPrompt="1"/>
          </p:nvPr>
        </p:nvSpPr>
        <p:spPr>
          <a:xfrm>
            <a:off x="2350800" y="3408275"/>
            <a:ext cx="6712642" cy="757020"/>
          </a:xfrm>
          <a:prstGeom prst="rect">
            <a:avLst/>
          </a:prstGeom>
        </p:spPr>
        <p:txBody>
          <a:bodyPr vert="horz" lIns="360000" tIns="45720" rIns="360000" bIns="45720" rtlCol="0">
            <a:noAutofit/>
          </a:bodyPr>
          <a:lstStyle>
            <a:lvl1pPr marL="0" indent="0" algn="l">
              <a:lnSpc>
                <a:spcPct val="100000"/>
              </a:lnSpc>
              <a:spcBef>
                <a:spcPts val="0"/>
              </a:spcBef>
              <a:buNone/>
              <a:defRPr lang="nl-NL" sz="22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9" name="Titel | Title">
            <a:extLst>
              <a:ext uri="{FF2B5EF4-FFF2-40B4-BE49-F238E27FC236}">
                <a16:creationId xmlns:a16="http://schemas.microsoft.com/office/drawing/2014/main" id="{BC772EB4-C940-FA48-5D58-C9DFD6217042}"/>
              </a:ext>
            </a:extLst>
          </p:cNvPr>
          <p:cNvSpPr>
            <a:spLocks noGrp="1"/>
          </p:cNvSpPr>
          <p:nvPr>
            <p:ph type="ctrTitle" hasCustomPrompt="1"/>
          </p:nvPr>
        </p:nvSpPr>
        <p:spPr>
          <a:xfrm>
            <a:off x="2350800" y="720000"/>
            <a:ext cx="8102720" cy="2334682"/>
          </a:xfrm>
          <a:prstGeom prst="rect">
            <a:avLst/>
          </a:prstGeom>
          <a:solidFill>
            <a:srgbClr val="001158">
              <a:alpha val="0"/>
            </a:srgbClr>
          </a:solidFill>
        </p:spPr>
        <p:txBody>
          <a:bodyPr lIns="360000" rIns="360000" anchor="ctr" anchorCtr="0">
            <a:noAutofit/>
          </a:bodyPr>
          <a:lstStyle>
            <a:lvl1pPr algn="l">
              <a:lnSpc>
                <a:spcPct val="100000"/>
              </a:lnSpc>
              <a:defRPr sz="4000" b="1" i="0">
                <a:solidFill>
                  <a:schemeClr val="bg1"/>
                </a:solidFill>
                <a:latin typeface="Merriweather" pitchFamily="2" charset="77"/>
              </a:defRPr>
            </a:lvl1pPr>
          </a:lstStyle>
          <a:p>
            <a:r>
              <a:rPr lang="nl-NL" dirty="0"/>
              <a:t>Titel | </a:t>
            </a:r>
            <a:r>
              <a:rPr lang="nl-NL" dirty="0" err="1"/>
              <a:t>Title</a:t>
            </a:r>
            <a:endParaRPr lang="nl-NL" dirty="0"/>
          </a:p>
        </p:txBody>
      </p:sp>
    </p:spTree>
    <p:extLst>
      <p:ext uri="{BB962C8B-B14F-4D97-AF65-F5344CB8AC3E}">
        <p14:creationId xmlns:p14="http://schemas.microsoft.com/office/powerpoint/2010/main" val="357659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dia 5 | Title slide 5">
    <p:spTree>
      <p:nvGrpSpPr>
        <p:cNvPr id="1" name=""/>
        <p:cNvGrpSpPr/>
        <p:nvPr/>
      </p:nvGrpSpPr>
      <p:grpSpPr>
        <a:xfrm>
          <a:off x="0" y="0"/>
          <a:ext cx="0" cy="0"/>
          <a:chOff x="0" y="0"/>
          <a:chExt cx="0" cy="0"/>
        </a:xfrm>
      </p:grpSpPr>
      <p:sp>
        <p:nvSpPr>
          <p:cNvPr id="8" name="Ondertitel | Subtitle">
            <a:extLst>
              <a:ext uri="{FF2B5EF4-FFF2-40B4-BE49-F238E27FC236}">
                <a16:creationId xmlns:a16="http://schemas.microsoft.com/office/drawing/2014/main" id="{485006DD-DD36-A3A3-675C-46DC7C8FD41A}"/>
              </a:ext>
            </a:extLst>
          </p:cNvPr>
          <p:cNvSpPr>
            <a:spLocks noGrp="1"/>
          </p:cNvSpPr>
          <p:nvPr>
            <p:ph type="subTitle" idx="1" hasCustomPrompt="1"/>
          </p:nvPr>
        </p:nvSpPr>
        <p:spPr>
          <a:xfrm>
            <a:off x="5671105" y="2895396"/>
            <a:ext cx="6118846" cy="1081968"/>
          </a:xfrm>
          <a:prstGeom prst="rect">
            <a:avLst/>
          </a:prstGeom>
          <a:noFill/>
        </p:spPr>
        <p:txBody>
          <a:bodyPr vert="horz" wrap="square" lIns="432000" tIns="216000" rIns="432000" bIns="216000" rtlCol="0" anchor="ctr" anchorCtr="0">
            <a:noAutofit/>
          </a:bodyPr>
          <a:lstStyle>
            <a:lvl1pPr marL="0" indent="0">
              <a:buNone/>
              <a:defRPr lang="nl-NL" sz="2200" baseline="0" dirty="0">
                <a:solidFill>
                  <a:srgbClr val="001158"/>
                </a:solidFill>
                <a:latin typeface="Vestula Pro" panose="020B0A03060302020204" pitchFamily="34" charset="0"/>
              </a:defRPr>
            </a:lvl1pPr>
          </a:lstStyle>
          <a:p>
            <a:pPr marL="0" lvl="0" indent="0">
              <a:buNone/>
            </a:pPr>
            <a:r>
              <a:rPr lang="nl-NL" dirty="0"/>
              <a:t>Ondertitel (optioneel)</a:t>
            </a:r>
            <a:br>
              <a:rPr lang="nl-NL" dirty="0"/>
            </a:br>
            <a:r>
              <a:rPr lang="nl-NL" dirty="0" err="1"/>
              <a:t>Subtitle</a:t>
            </a:r>
            <a:r>
              <a:rPr lang="nl-NL" dirty="0"/>
              <a:t> (</a:t>
            </a:r>
            <a:r>
              <a:rPr lang="nl-NL" dirty="0" err="1"/>
              <a:t>optional</a:t>
            </a:r>
            <a:r>
              <a:rPr lang="nl-NL" dirty="0"/>
              <a:t>)</a:t>
            </a:r>
          </a:p>
        </p:txBody>
      </p:sp>
      <p:sp>
        <p:nvSpPr>
          <p:cNvPr id="7" name="Titel | Title">
            <a:extLst>
              <a:ext uri="{FF2B5EF4-FFF2-40B4-BE49-F238E27FC236}">
                <a16:creationId xmlns:a16="http://schemas.microsoft.com/office/drawing/2014/main" id="{83DE5460-0F02-A02B-4BCC-74C3EEF92460}"/>
              </a:ext>
            </a:extLst>
          </p:cNvPr>
          <p:cNvSpPr>
            <a:spLocks noGrp="1"/>
          </p:cNvSpPr>
          <p:nvPr>
            <p:ph type="ctrTitle" hasCustomPrompt="1"/>
          </p:nvPr>
        </p:nvSpPr>
        <p:spPr>
          <a:xfrm>
            <a:off x="5677566" y="1662809"/>
            <a:ext cx="6108035" cy="965013"/>
          </a:xfrm>
          <a:prstGeom prst="rect">
            <a:avLst/>
          </a:prstGeom>
          <a:noFill/>
          <a:ln>
            <a:noFill/>
          </a:ln>
        </p:spPr>
        <p:txBody>
          <a:bodyPr vert="horz" wrap="square" lIns="432000" tIns="360000" rIns="432000" bIns="108000" rtlCol="0" anchor="ctr" anchorCtr="0">
            <a:noAutofit/>
          </a:bodyPr>
          <a:lstStyle>
            <a:lvl1pPr algn="l">
              <a:lnSpc>
                <a:spcPct val="100000"/>
              </a:lnSpc>
              <a:defRPr lang="nl-NL" sz="3200" dirty="0">
                <a:solidFill>
                  <a:srgbClr val="001158"/>
                </a:solidFill>
              </a:defRPr>
            </a:lvl1pPr>
          </a:lstStyle>
          <a:p>
            <a:pPr lvl="0"/>
            <a:r>
              <a:rPr lang="nl-NL" dirty="0"/>
              <a:t>Titel | </a:t>
            </a:r>
            <a:r>
              <a:rPr lang="nl-NL" dirty="0" err="1"/>
              <a:t>Title</a:t>
            </a:r>
            <a:endParaRPr lang="nl-NL" dirty="0"/>
          </a:p>
        </p:txBody>
      </p:sp>
      <p:sp>
        <p:nvSpPr>
          <p:cNvPr id="2" name="Boogelement | Bow element">
            <a:extLst>
              <a:ext uri="{FF2B5EF4-FFF2-40B4-BE49-F238E27FC236}">
                <a16:creationId xmlns:a16="http://schemas.microsoft.com/office/drawing/2014/main" id="{31E53662-9FBD-97FD-00FF-AAADC6ACB621}"/>
              </a:ext>
            </a:extLst>
          </p:cNvPr>
          <p:cNvSpPr>
            <a:spLocks noGrp="1"/>
          </p:cNvSpPr>
          <p:nvPr>
            <p:ph type="pic" sz="quarter" idx="13"/>
          </p:nvPr>
        </p:nvSpPr>
        <p:spPr>
          <a:xfrm>
            <a:off x="0" y="-12273"/>
            <a:ext cx="6118846" cy="6858346"/>
          </a:xfrm>
          <a:custGeom>
            <a:avLst/>
            <a:gdLst>
              <a:gd name="connsiteX0" fmla="*/ 441972 w 3648853"/>
              <a:gd name="connsiteY0" fmla="*/ 0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3183 w 3648853"/>
              <a:gd name="connsiteY7" fmla="*/ 0 h 6864136"/>
              <a:gd name="connsiteX8" fmla="*/ 3059596 w 3648853"/>
              <a:gd name="connsiteY8" fmla="*/ 6137 h 6864136"/>
              <a:gd name="connsiteX9" fmla="*/ 3210064 w 3648853"/>
              <a:gd name="connsiteY9" fmla="*/ 6864136 h 6864136"/>
              <a:gd name="connsiteX10" fmla="*/ 0 w 3648853"/>
              <a:gd name="connsiteY10" fmla="*/ 685800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441972 w 3648853"/>
              <a:gd name="connsiteY6" fmla="*/ 863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183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183 w 3648853"/>
              <a:gd name="connsiteY12" fmla="*/ 0 h 6864136"/>
              <a:gd name="connsiteX0" fmla="*/ 785639 w 3648853"/>
              <a:gd name="connsiteY0" fmla="*/ 6137 h 6864136"/>
              <a:gd name="connsiteX1" fmla="*/ 3498385 w 3648853"/>
              <a:gd name="connsiteY1" fmla="*/ 6137 h 6864136"/>
              <a:gd name="connsiteX2" fmla="*/ 3648853 w 3648853"/>
              <a:gd name="connsiteY2" fmla="*/ 6864136 h 6864136"/>
              <a:gd name="connsiteX3" fmla="*/ 3218776 w 3648853"/>
              <a:gd name="connsiteY3" fmla="*/ 6863314 h 6864136"/>
              <a:gd name="connsiteX4" fmla="*/ 3052637 w 3648853"/>
              <a:gd name="connsiteY4" fmla="*/ 6586111 h 6864136"/>
              <a:gd name="connsiteX5" fmla="*/ 3068801 w 3648853"/>
              <a:gd name="connsiteY5" fmla="*/ 6137 h 6864136"/>
              <a:gd name="connsiteX6" fmla="*/ 669038 w 3648853"/>
              <a:gd name="connsiteY6" fmla="*/ 13137 h 6864136"/>
              <a:gd name="connsiteX7" fmla="*/ 785639 w 3648853"/>
              <a:gd name="connsiteY7" fmla="*/ 6137 h 6864136"/>
              <a:gd name="connsiteX8" fmla="*/ 371398 w 3648853"/>
              <a:gd name="connsiteY8" fmla="*/ 0 h 6864136"/>
              <a:gd name="connsiteX9" fmla="*/ 3059596 w 3648853"/>
              <a:gd name="connsiteY9" fmla="*/ 6137 h 6864136"/>
              <a:gd name="connsiteX10" fmla="*/ 3210064 w 3648853"/>
              <a:gd name="connsiteY10" fmla="*/ 6864136 h 6864136"/>
              <a:gd name="connsiteX11" fmla="*/ 0 w 3648853"/>
              <a:gd name="connsiteY11" fmla="*/ 6858000 h 6864136"/>
              <a:gd name="connsiteX12" fmla="*/ 371398 w 3648853"/>
              <a:gd name="connsiteY12" fmla="*/ 0 h 6864136"/>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87999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87999 w 3648853"/>
              <a:gd name="connsiteY12" fmla="*/ 6137 h 6857999"/>
              <a:gd name="connsiteX0" fmla="*/ 785639 w 3648853"/>
              <a:gd name="connsiteY0" fmla="*/ 0 h 6857999"/>
              <a:gd name="connsiteX1" fmla="*/ 3498385 w 3648853"/>
              <a:gd name="connsiteY1" fmla="*/ 0 h 6857999"/>
              <a:gd name="connsiteX2" fmla="*/ 3648853 w 3648853"/>
              <a:gd name="connsiteY2" fmla="*/ 6857999 h 6857999"/>
              <a:gd name="connsiteX3" fmla="*/ 3218776 w 3648853"/>
              <a:gd name="connsiteY3" fmla="*/ 6857177 h 6857999"/>
              <a:gd name="connsiteX4" fmla="*/ 3052637 w 3648853"/>
              <a:gd name="connsiteY4" fmla="*/ 6579974 h 6857999"/>
              <a:gd name="connsiteX5" fmla="*/ 3068801 w 3648853"/>
              <a:gd name="connsiteY5" fmla="*/ 0 h 6857999"/>
              <a:gd name="connsiteX6" fmla="*/ 669038 w 3648853"/>
              <a:gd name="connsiteY6" fmla="*/ 7000 h 6857999"/>
              <a:gd name="connsiteX7" fmla="*/ 785639 w 3648853"/>
              <a:gd name="connsiteY7" fmla="*/ 0 h 6857999"/>
              <a:gd name="connsiteX8" fmla="*/ 438904 w 3648853"/>
              <a:gd name="connsiteY8" fmla="*/ 6137 h 6857999"/>
              <a:gd name="connsiteX9" fmla="*/ 3059596 w 3648853"/>
              <a:gd name="connsiteY9" fmla="*/ 0 h 6857999"/>
              <a:gd name="connsiteX10" fmla="*/ 3210064 w 3648853"/>
              <a:gd name="connsiteY10" fmla="*/ 6857999 h 6857999"/>
              <a:gd name="connsiteX11" fmla="*/ 0 w 3648853"/>
              <a:gd name="connsiteY11" fmla="*/ 6851863 h 6857999"/>
              <a:gd name="connsiteX12" fmla="*/ 438904 w 3648853"/>
              <a:gd name="connsiteY12" fmla="*/ 6137 h 6857999"/>
              <a:gd name="connsiteX0" fmla="*/ 346735 w 3209949"/>
              <a:gd name="connsiteY0" fmla="*/ 0 h 6857999"/>
              <a:gd name="connsiteX1" fmla="*/ 3059481 w 3209949"/>
              <a:gd name="connsiteY1" fmla="*/ 0 h 6857999"/>
              <a:gd name="connsiteX2" fmla="*/ 3209949 w 3209949"/>
              <a:gd name="connsiteY2" fmla="*/ 6857999 h 6857999"/>
              <a:gd name="connsiteX3" fmla="*/ 2779872 w 3209949"/>
              <a:gd name="connsiteY3" fmla="*/ 6857177 h 6857999"/>
              <a:gd name="connsiteX4" fmla="*/ 2613733 w 3209949"/>
              <a:gd name="connsiteY4" fmla="*/ 6579974 h 6857999"/>
              <a:gd name="connsiteX5" fmla="*/ 2629897 w 3209949"/>
              <a:gd name="connsiteY5" fmla="*/ 0 h 6857999"/>
              <a:gd name="connsiteX6" fmla="*/ 230134 w 3209949"/>
              <a:gd name="connsiteY6" fmla="*/ 7000 h 6857999"/>
              <a:gd name="connsiteX7" fmla="*/ 346735 w 3209949"/>
              <a:gd name="connsiteY7" fmla="*/ 0 h 6857999"/>
              <a:gd name="connsiteX8" fmla="*/ 0 w 3209949"/>
              <a:gd name="connsiteY8" fmla="*/ 6137 h 6857999"/>
              <a:gd name="connsiteX9" fmla="*/ 2620692 w 3209949"/>
              <a:gd name="connsiteY9" fmla="*/ 0 h 6857999"/>
              <a:gd name="connsiteX10" fmla="*/ 2771160 w 3209949"/>
              <a:gd name="connsiteY10" fmla="*/ 6857999 h 6857999"/>
              <a:gd name="connsiteX11" fmla="*/ 2954 w 3209949"/>
              <a:gd name="connsiteY11" fmla="*/ 6845726 h 6857999"/>
              <a:gd name="connsiteX12" fmla="*/ 0 w 3209949"/>
              <a:gd name="connsiteY12" fmla="*/ 6137 h 6857999"/>
              <a:gd name="connsiteX0" fmla="*/ 346735 w 3209949"/>
              <a:gd name="connsiteY0" fmla="*/ 0 h 6864137"/>
              <a:gd name="connsiteX1" fmla="*/ 3059481 w 3209949"/>
              <a:gd name="connsiteY1" fmla="*/ 0 h 6864137"/>
              <a:gd name="connsiteX2" fmla="*/ 3209949 w 3209949"/>
              <a:gd name="connsiteY2" fmla="*/ 6857999 h 6864137"/>
              <a:gd name="connsiteX3" fmla="*/ 2779872 w 3209949"/>
              <a:gd name="connsiteY3" fmla="*/ 6857177 h 6864137"/>
              <a:gd name="connsiteX4" fmla="*/ 2613733 w 3209949"/>
              <a:gd name="connsiteY4" fmla="*/ 6579974 h 6864137"/>
              <a:gd name="connsiteX5" fmla="*/ 2629897 w 3209949"/>
              <a:gd name="connsiteY5" fmla="*/ 0 h 6864137"/>
              <a:gd name="connsiteX6" fmla="*/ 230134 w 3209949"/>
              <a:gd name="connsiteY6" fmla="*/ 7000 h 6864137"/>
              <a:gd name="connsiteX7" fmla="*/ 346735 w 3209949"/>
              <a:gd name="connsiteY7" fmla="*/ 0 h 6864137"/>
              <a:gd name="connsiteX8" fmla="*/ 0 w 3209949"/>
              <a:gd name="connsiteY8" fmla="*/ 6137 h 6864137"/>
              <a:gd name="connsiteX9" fmla="*/ 2620692 w 3209949"/>
              <a:gd name="connsiteY9" fmla="*/ 0 h 6864137"/>
              <a:gd name="connsiteX10" fmla="*/ 2771160 w 3209949"/>
              <a:gd name="connsiteY10" fmla="*/ 6857999 h 6864137"/>
              <a:gd name="connsiteX11" fmla="*/ 2954 w 3209949"/>
              <a:gd name="connsiteY11" fmla="*/ 6864137 h 6864137"/>
              <a:gd name="connsiteX12" fmla="*/ 0 w 3209949"/>
              <a:gd name="connsiteY12" fmla="*/ 6137 h 6864137"/>
              <a:gd name="connsiteX0" fmla="*/ 3255632 w 6118846"/>
              <a:gd name="connsiteY0" fmla="*/ 0 h 6864137"/>
              <a:gd name="connsiteX1" fmla="*/ 5968378 w 6118846"/>
              <a:gd name="connsiteY1" fmla="*/ 0 h 6864137"/>
              <a:gd name="connsiteX2" fmla="*/ 6118846 w 6118846"/>
              <a:gd name="connsiteY2" fmla="*/ 6857999 h 6864137"/>
              <a:gd name="connsiteX3" fmla="*/ 5688769 w 6118846"/>
              <a:gd name="connsiteY3" fmla="*/ 6857177 h 6864137"/>
              <a:gd name="connsiteX4" fmla="*/ 5522630 w 6118846"/>
              <a:gd name="connsiteY4" fmla="*/ 6579974 h 6864137"/>
              <a:gd name="connsiteX5" fmla="*/ 5538794 w 6118846"/>
              <a:gd name="connsiteY5" fmla="*/ 0 h 6864137"/>
              <a:gd name="connsiteX6" fmla="*/ 3139031 w 6118846"/>
              <a:gd name="connsiteY6" fmla="*/ 7000 h 6864137"/>
              <a:gd name="connsiteX7" fmla="*/ 3255632 w 6118846"/>
              <a:gd name="connsiteY7" fmla="*/ 0 h 6864137"/>
              <a:gd name="connsiteX8" fmla="*/ 0 w 6118846"/>
              <a:gd name="connsiteY8" fmla="*/ 0 h 6864137"/>
              <a:gd name="connsiteX9" fmla="*/ 5529589 w 6118846"/>
              <a:gd name="connsiteY9" fmla="*/ 0 h 6864137"/>
              <a:gd name="connsiteX10" fmla="*/ 5680057 w 6118846"/>
              <a:gd name="connsiteY10" fmla="*/ 6857999 h 6864137"/>
              <a:gd name="connsiteX11" fmla="*/ 2911851 w 6118846"/>
              <a:gd name="connsiteY11" fmla="*/ 6864137 h 6864137"/>
              <a:gd name="connsiteX12" fmla="*/ 0 w 6118846"/>
              <a:gd name="connsiteY12" fmla="*/ 0 h 6864137"/>
              <a:gd name="connsiteX0" fmla="*/ 3255632 w 6118846"/>
              <a:gd name="connsiteY0" fmla="*/ 0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255632 w 6118846"/>
              <a:gd name="connsiteY7" fmla="*/ 0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onnsiteX0" fmla="*/ 3452013 w 6118846"/>
              <a:gd name="connsiteY0" fmla="*/ 6137 h 6870273"/>
              <a:gd name="connsiteX1" fmla="*/ 5968378 w 6118846"/>
              <a:gd name="connsiteY1" fmla="*/ 0 h 6870273"/>
              <a:gd name="connsiteX2" fmla="*/ 6118846 w 6118846"/>
              <a:gd name="connsiteY2" fmla="*/ 6857999 h 6870273"/>
              <a:gd name="connsiteX3" fmla="*/ 5688769 w 6118846"/>
              <a:gd name="connsiteY3" fmla="*/ 6857177 h 6870273"/>
              <a:gd name="connsiteX4" fmla="*/ 5522630 w 6118846"/>
              <a:gd name="connsiteY4" fmla="*/ 6579974 h 6870273"/>
              <a:gd name="connsiteX5" fmla="*/ 5538794 w 6118846"/>
              <a:gd name="connsiteY5" fmla="*/ 0 h 6870273"/>
              <a:gd name="connsiteX6" fmla="*/ 3139031 w 6118846"/>
              <a:gd name="connsiteY6" fmla="*/ 7000 h 6870273"/>
              <a:gd name="connsiteX7" fmla="*/ 3452013 w 6118846"/>
              <a:gd name="connsiteY7" fmla="*/ 6137 h 6870273"/>
              <a:gd name="connsiteX8" fmla="*/ 0 w 6118846"/>
              <a:gd name="connsiteY8" fmla="*/ 0 h 6870273"/>
              <a:gd name="connsiteX9" fmla="*/ 5529589 w 6118846"/>
              <a:gd name="connsiteY9" fmla="*/ 0 h 6870273"/>
              <a:gd name="connsiteX10" fmla="*/ 5680057 w 6118846"/>
              <a:gd name="connsiteY10" fmla="*/ 6857999 h 6870273"/>
              <a:gd name="connsiteX11" fmla="*/ 21365 w 6118846"/>
              <a:gd name="connsiteY11" fmla="*/ 6870273 h 6870273"/>
              <a:gd name="connsiteX12" fmla="*/ 0 w 6118846"/>
              <a:gd name="connsiteY12" fmla="*/ 0 h 6870273"/>
              <a:gd name="csX0" fmla="*/ 3452013 w 6118846"/>
              <a:gd name="csY0" fmla="*/ 6137 h 6878225"/>
              <a:gd name="csX1" fmla="*/ 5968378 w 6118846"/>
              <a:gd name="csY1" fmla="*/ 0 h 6878225"/>
              <a:gd name="csX2" fmla="*/ 6118846 w 6118846"/>
              <a:gd name="csY2" fmla="*/ 6857999 h 6878225"/>
              <a:gd name="csX3" fmla="*/ 5688769 w 6118846"/>
              <a:gd name="csY3" fmla="*/ 6857177 h 6878225"/>
              <a:gd name="csX4" fmla="*/ 5522630 w 6118846"/>
              <a:gd name="csY4" fmla="*/ 6579974 h 6878225"/>
              <a:gd name="csX5" fmla="*/ 5538794 w 6118846"/>
              <a:gd name="csY5" fmla="*/ 0 h 6878225"/>
              <a:gd name="csX6" fmla="*/ 3139031 w 6118846"/>
              <a:gd name="csY6" fmla="*/ 7000 h 6878225"/>
              <a:gd name="csX7" fmla="*/ 3452013 w 6118846"/>
              <a:gd name="csY7" fmla="*/ 6137 h 6878225"/>
              <a:gd name="csX8" fmla="*/ 0 w 6118846"/>
              <a:gd name="csY8" fmla="*/ 0 h 6878225"/>
              <a:gd name="csX9" fmla="*/ 5529589 w 6118846"/>
              <a:gd name="csY9" fmla="*/ 0 h 6878225"/>
              <a:gd name="csX10" fmla="*/ 5680057 w 6118846"/>
              <a:gd name="csY10" fmla="*/ 6857999 h 6878225"/>
              <a:gd name="csX11" fmla="*/ 5462 w 6118846"/>
              <a:gd name="csY11" fmla="*/ 6878225 h 6878225"/>
              <a:gd name="csX12" fmla="*/ 0 w 6118846"/>
              <a:gd name="csY12" fmla="*/ 0 h 6878225"/>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6854371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13413 w 6118846"/>
              <a:gd name="csY11" fmla="*/ 5582162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5566260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5462 w 6118846"/>
              <a:gd name="csY11" fmla="*/ 5590114 h 6857999"/>
              <a:gd name="csX12" fmla="*/ 0 w 6118846"/>
              <a:gd name="csY12" fmla="*/ 0 h 6857999"/>
              <a:gd name="csX0" fmla="*/ 3452013 w 6118846"/>
              <a:gd name="csY0" fmla="*/ 6137 h 6857999"/>
              <a:gd name="csX1" fmla="*/ 5968378 w 6118846"/>
              <a:gd name="csY1" fmla="*/ 0 h 6857999"/>
              <a:gd name="csX2" fmla="*/ 6118846 w 6118846"/>
              <a:gd name="csY2" fmla="*/ 6857999 h 6857999"/>
              <a:gd name="csX3" fmla="*/ 5688769 w 6118846"/>
              <a:gd name="csY3" fmla="*/ 6857177 h 6857999"/>
              <a:gd name="csX4" fmla="*/ 5522630 w 6118846"/>
              <a:gd name="csY4" fmla="*/ 6579974 h 6857999"/>
              <a:gd name="csX5" fmla="*/ 5538794 w 6118846"/>
              <a:gd name="csY5" fmla="*/ 0 h 6857999"/>
              <a:gd name="csX6" fmla="*/ 3139031 w 6118846"/>
              <a:gd name="csY6" fmla="*/ 7000 h 6857999"/>
              <a:gd name="csX7" fmla="*/ 3452013 w 6118846"/>
              <a:gd name="csY7" fmla="*/ 6137 h 6857999"/>
              <a:gd name="csX8" fmla="*/ 0 w 6118846"/>
              <a:gd name="csY8" fmla="*/ 0 h 6857999"/>
              <a:gd name="csX9" fmla="*/ 5529589 w 6118846"/>
              <a:gd name="csY9" fmla="*/ 0 h 6857999"/>
              <a:gd name="csX10" fmla="*/ 5680057 w 6118846"/>
              <a:gd name="csY10" fmla="*/ 6857999 h 6857999"/>
              <a:gd name="csX11" fmla="*/ 4063117 w 6118846"/>
              <a:gd name="csY11" fmla="*/ 6500537 h 6857999"/>
              <a:gd name="csX12" fmla="*/ 5462 w 6118846"/>
              <a:gd name="csY12" fmla="*/ 5590114 h 6857999"/>
              <a:gd name="csX13" fmla="*/ 0 w 6118846"/>
              <a:gd name="csY13" fmla="*/ 0 h 6857999"/>
              <a:gd name="csX0" fmla="*/ 3452013 w 6118846"/>
              <a:gd name="csY0" fmla="*/ 6137 h 6866297"/>
              <a:gd name="csX1" fmla="*/ 5968378 w 6118846"/>
              <a:gd name="csY1" fmla="*/ 0 h 6866297"/>
              <a:gd name="csX2" fmla="*/ 6118846 w 6118846"/>
              <a:gd name="csY2" fmla="*/ 6857999 h 6866297"/>
              <a:gd name="csX3" fmla="*/ 5688769 w 6118846"/>
              <a:gd name="csY3" fmla="*/ 6857177 h 6866297"/>
              <a:gd name="csX4" fmla="*/ 5522630 w 6118846"/>
              <a:gd name="csY4" fmla="*/ 6579974 h 6866297"/>
              <a:gd name="csX5" fmla="*/ 5538794 w 6118846"/>
              <a:gd name="csY5" fmla="*/ 0 h 6866297"/>
              <a:gd name="csX6" fmla="*/ 3139031 w 6118846"/>
              <a:gd name="csY6" fmla="*/ 7000 h 6866297"/>
              <a:gd name="csX7" fmla="*/ 3452013 w 6118846"/>
              <a:gd name="csY7" fmla="*/ 6137 h 6866297"/>
              <a:gd name="csX8" fmla="*/ 0 w 6118846"/>
              <a:gd name="csY8" fmla="*/ 0 h 6866297"/>
              <a:gd name="csX9" fmla="*/ 5529589 w 6118846"/>
              <a:gd name="csY9" fmla="*/ 0 h 6866297"/>
              <a:gd name="csX10" fmla="*/ 5680057 w 6118846"/>
              <a:gd name="csY10" fmla="*/ 6857999 h 6866297"/>
              <a:gd name="csX11" fmla="*/ 4118776 w 6118846"/>
              <a:gd name="csY11" fmla="*/ 6866297 h 6866297"/>
              <a:gd name="csX12" fmla="*/ 5462 w 6118846"/>
              <a:gd name="csY12" fmla="*/ 5590114 h 6866297"/>
              <a:gd name="csX13" fmla="*/ 0 w 6118846"/>
              <a:gd name="csY13" fmla="*/ 0 h 6866297"/>
              <a:gd name="csX0" fmla="*/ 3452013 w 6118846"/>
              <a:gd name="csY0" fmla="*/ 6137 h 6866297"/>
              <a:gd name="csX1" fmla="*/ 5968378 w 6118846"/>
              <a:gd name="csY1" fmla="*/ 0 h 6866297"/>
              <a:gd name="csX2" fmla="*/ 6118846 w 6118846"/>
              <a:gd name="csY2" fmla="*/ 6857999 h 6866297"/>
              <a:gd name="csX3" fmla="*/ 5688769 w 6118846"/>
              <a:gd name="csY3" fmla="*/ 6857177 h 6866297"/>
              <a:gd name="csX4" fmla="*/ 5522630 w 6118846"/>
              <a:gd name="csY4" fmla="*/ 6579974 h 6866297"/>
              <a:gd name="csX5" fmla="*/ 5538794 w 6118846"/>
              <a:gd name="csY5" fmla="*/ 0 h 6866297"/>
              <a:gd name="csX6" fmla="*/ 3139031 w 6118846"/>
              <a:gd name="csY6" fmla="*/ 7000 h 6866297"/>
              <a:gd name="csX7" fmla="*/ 3452013 w 6118846"/>
              <a:gd name="csY7" fmla="*/ 6137 h 6866297"/>
              <a:gd name="csX8" fmla="*/ 0 w 6118846"/>
              <a:gd name="csY8" fmla="*/ 0 h 6866297"/>
              <a:gd name="csX9" fmla="*/ 5529589 w 6118846"/>
              <a:gd name="csY9" fmla="*/ 0 h 6866297"/>
              <a:gd name="csX10" fmla="*/ 5680057 w 6118846"/>
              <a:gd name="csY10" fmla="*/ 6857999 h 6866297"/>
              <a:gd name="csX11" fmla="*/ 4118776 w 6118846"/>
              <a:gd name="csY11" fmla="*/ 6866297 h 6866297"/>
              <a:gd name="csX12" fmla="*/ 5462 w 6118846"/>
              <a:gd name="csY12" fmla="*/ 5590114 h 6866297"/>
              <a:gd name="csX13" fmla="*/ 0 w 6118846"/>
              <a:gd name="csY13" fmla="*/ 0 h 6866297"/>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5462 w 6118846"/>
              <a:gd name="csY12" fmla="*/ 5590114 h 6858346"/>
              <a:gd name="csX13" fmla="*/ 0 w 6118846"/>
              <a:gd name="csY13"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5462 w 6118846"/>
              <a:gd name="csY12" fmla="*/ 5590114 h 6858346"/>
              <a:gd name="csX13" fmla="*/ 0 w 6118846"/>
              <a:gd name="csY13"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20849 w 6118846"/>
              <a:gd name="csY12" fmla="*/ 53396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9315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178657 w 6118846"/>
              <a:gd name="csY12" fmla="*/ 5005692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985961 w 6118846"/>
              <a:gd name="csY12" fmla="*/ 491027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176792 w 6118846"/>
              <a:gd name="csY12" fmla="*/ 4926180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0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29547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18383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299333 w 6118846"/>
              <a:gd name="csY12" fmla="*/ 49676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35172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85071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475546 w 6118846"/>
              <a:gd name="csY12" fmla="*/ 510098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542221 w 6118846"/>
              <a:gd name="csY12" fmla="*/ 49962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184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42247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742247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2004184 w 6118846"/>
              <a:gd name="csY12" fmla="*/ 5048596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08934 w 6118846"/>
              <a:gd name="csY12" fmla="*/ 5043834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11315 w 6118846"/>
              <a:gd name="csY12" fmla="*/ 50152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7715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923222 w 6118846"/>
              <a:gd name="csY12" fmla="*/ 4946203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 name="csX0" fmla="*/ 3452013 w 6118846"/>
              <a:gd name="csY0" fmla="*/ 6137 h 6858346"/>
              <a:gd name="csX1" fmla="*/ 5968378 w 6118846"/>
              <a:gd name="csY1" fmla="*/ 0 h 6858346"/>
              <a:gd name="csX2" fmla="*/ 6118846 w 6118846"/>
              <a:gd name="csY2" fmla="*/ 6857999 h 6858346"/>
              <a:gd name="csX3" fmla="*/ 5688769 w 6118846"/>
              <a:gd name="csY3" fmla="*/ 6857177 h 6858346"/>
              <a:gd name="csX4" fmla="*/ 5522630 w 6118846"/>
              <a:gd name="csY4" fmla="*/ 6579974 h 6858346"/>
              <a:gd name="csX5" fmla="*/ 5538794 w 6118846"/>
              <a:gd name="csY5" fmla="*/ 0 h 6858346"/>
              <a:gd name="csX6" fmla="*/ 3139031 w 6118846"/>
              <a:gd name="csY6" fmla="*/ 7000 h 6858346"/>
              <a:gd name="csX7" fmla="*/ 3452013 w 6118846"/>
              <a:gd name="csY7" fmla="*/ 6137 h 6858346"/>
              <a:gd name="csX8" fmla="*/ 0 w 6118846"/>
              <a:gd name="csY8" fmla="*/ 0 h 6858346"/>
              <a:gd name="csX9" fmla="*/ 5529589 w 6118846"/>
              <a:gd name="csY9" fmla="*/ 0 h 6858346"/>
              <a:gd name="csX10" fmla="*/ 5680057 w 6118846"/>
              <a:gd name="csY10" fmla="*/ 6857999 h 6858346"/>
              <a:gd name="csX11" fmla="*/ 4245997 w 6118846"/>
              <a:gd name="csY11" fmla="*/ 6858346 h 6858346"/>
              <a:gd name="csX12" fmla="*/ 1818447 w 6118846"/>
              <a:gd name="csY12" fmla="*/ 5034309 h 6858346"/>
              <a:gd name="csX13" fmla="*/ 5462 w 6118846"/>
              <a:gd name="csY13" fmla="*/ 5590114 h 6858346"/>
              <a:gd name="csX14" fmla="*/ 0 w 6118846"/>
              <a:gd name="csY14" fmla="*/ 0 h 685834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6118846" h="6858346">
                <a:moveTo>
                  <a:pt x="3452013" y="6137"/>
                </a:moveTo>
                <a:lnTo>
                  <a:pt x="5968378" y="0"/>
                </a:lnTo>
                <a:cubicBezTo>
                  <a:pt x="5275968" y="1144534"/>
                  <a:pt x="4252164" y="3884665"/>
                  <a:pt x="6118846" y="6857999"/>
                </a:cubicBezTo>
                <a:lnTo>
                  <a:pt x="5688769" y="6857177"/>
                </a:lnTo>
                <a:lnTo>
                  <a:pt x="5522630" y="6579974"/>
                </a:lnTo>
                <a:cubicBezTo>
                  <a:pt x="3886244" y="3714965"/>
                  <a:pt x="4868022" y="1108768"/>
                  <a:pt x="5538794" y="0"/>
                </a:cubicBezTo>
                <a:lnTo>
                  <a:pt x="3139031" y="7000"/>
                </a:lnTo>
                <a:cubicBezTo>
                  <a:pt x="3139031" y="6712"/>
                  <a:pt x="3452013" y="6425"/>
                  <a:pt x="3452013" y="6137"/>
                </a:cubicBezTo>
                <a:close/>
                <a:moveTo>
                  <a:pt x="0" y="0"/>
                </a:moveTo>
                <a:lnTo>
                  <a:pt x="5529589" y="0"/>
                </a:lnTo>
                <a:cubicBezTo>
                  <a:pt x="4837179" y="1144534"/>
                  <a:pt x="3813375" y="3884665"/>
                  <a:pt x="5680057" y="6857999"/>
                </a:cubicBezTo>
                <a:lnTo>
                  <a:pt x="4245997" y="6858346"/>
                </a:lnTo>
                <a:cubicBezTo>
                  <a:pt x="3492858" y="5358613"/>
                  <a:pt x="2468906" y="5099135"/>
                  <a:pt x="1818447" y="5034309"/>
                </a:cubicBezTo>
                <a:cubicBezTo>
                  <a:pt x="1167988" y="4969483"/>
                  <a:pt x="448114" y="5245498"/>
                  <a:pt x="5462" y="5590114"/>
                </a:cubicBezTo>
                <a:cubicBezTo>
                  <a:pt x="4477" y="3310251"/>
                  <a:pt x="985" y="2279863"/>
                  <a:pt x="0" y="0"/>
                </a:cubicBez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84558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inddia">
    <p:bg>
      <p:bgPr>
        <a:solidFill>
          <a:srgbClr val="001158"/>
        </a:solidFill>
        <a:effectLst/>
      </p:bgPr>
    </p:bg>
    <p:spTree>
      <p:nvGrpSpPr>
        <p:cNvPr id="1" name=""/>
        <p:cNvGrpSpPr/>
        <p:nvPr/>
      </p:nvGrpSpPr>
      <p:grpSpPr>
        <a:xfrm>
          <a:off x="0" y="0"/>
          <a:ext cx="0" cy="0"/>
          <a:chOff x="0" y="0"/>
          <a:chExt cx="0" cy="0"/>
        </a:xfrm>
      </p:grpSpPr>
      <p:sp>
        <p:nvSpPr>
          <p:cNvPr id="3" name="Ondertitel">
            <a:extLst>
              <a:ext uri="{FF2B5EF4-FFF2-40B4-BE49-F238E27FC236}">
                <a16:creationId xmlns:a16="http://schemas.microsoft.com/office/drawing/2014/main" id="{3713051C-B727-8990-F733-2E7ED2067492}"/>
              </a:ext>
            </a:extLst>
          </p:cNvPr>
          <p:cNvSpPr>
            <a:spLocks noGrp="1"/>
          </p:cNvSpPr>
          <p:nvPr>
            <p:ph type="subTitle" idx="1" hasCustomPrompt="1"/>
          </p:nvPr>
        </p:nvSpPr>
        <p:spPr>
          <a:xfrm>
            <a:off x="2830415" y="4141700"/>
            <a:ext cx="6712642" cy="757020"/>
          </a:xfrm>
          <a:prstGeom prst="rect">
            <a:avLst/>
          </a:prstGeom>
        </p:spPr>
        <p:txBody>
          <a:bodyPr vert="horz" lIns="91440" tIns="45720" rIns="91440" bIns="45720" rtlCol="0">
            <a:noAutofit/>
          </a:bodyPr>
          <a:lstStyle>
            <a:lvl1pPr algn="ctr">
              <a:defRPr lang="nl-NL" sz="3500" baseline="0" dirty="0">
                <a:solidFill>
                  <a:srgbClr val="BCD2FF"/>
                </a:solidFill>
                <a:latin typeface="Vestula Pro" panose="020B0A03060302020204" pitchFamily="34" charset="0"/>
              </a:defRPr>
            </a:lvl1pPr>
          </a:lstStyle>
          <a:p>
            <a:pPr marL="0" lvl="0" indent="0">
              <a:buNone/>
            </a:pPr>
            <a:r>
              <a:rPr lang="nl-NL" dirty="0"/>
              <a:t>Ondertitel | </a:t>
            </a:r>
            <a:r>
              <a:rPr lang="nl-NL" dirty="0" err="1"/>
              <a:t>Subtitle</a:t>
            </a:r>
            <a:endParaRPr lang="nl-NL" dirty="0"/>
          </a:p>
        </p:txBody>
      </p:sp>
      <p:sp>
        <p:nvSpPr>
          <p:cNvPr id="2" name="Titel">
            <a:extLst>
              <a:ext uri="{FF2B5EF4-FFF2-40B4-BE49-F238E27FC236}">
                <a16:creationId xmlns:a16="http://schemas.microsoft.com/office/drawing/2014/main" id="{CC688360-AAFE-B0D3-DBB4-B0CFBDFA6C23}"/>
              </a:ext>
            </a:extLst>
          </p:cNvPr>
          <p:cNvSpPr>
            <a:spLocks noGrp="1"/>
          </p:cNvSpPr>
          <p:nvPr>
            <p:ph type="ctrTitle" hasCustomPrompt="1"/>
          </p:nvPr>
        </p:nvSpPr>
        <p:spPr>
          <a:xfrm>
            <a:off x="1468913" y="1476456"/>
            <a:ext cx="9435647" cy="2334682"/>
          </a:xfrm>
          <a:prstGeom prst="rect">
            <a:avLst/>
          </a:prstGeom>
          <a:solidFill>
            <a:srgbClr val="001158">
              <a:alpha val="0"/>
            </a:srgbClr>
          </a:solidFill>
        </p:spPr>
        <p:txBody>
          <a:bodyPr lIns="432000" rIns="360000" anchor="ctr" anchorCtr="0">
            <a:noAutofit/>
          </a:bodyPr>
          <a:lstStyle>
            <a:lvl1pPr algn="ctr">
              <a:defRPr sz="6000" b="1" i="0">
                <a:solidFill>
                  <a:schemeClr val="bg1"/>
                </a:solidFill>
                <a:latin typeface="Merriweather" pitchFamily="2" charset="77"/>
              </a:defRPr>
            </a:lvl1pPr>
          </a:lstStyle>
          <a:p>
            <a:r>
              <a:rPr lang="nl-NL" dirty="0" err="1"/>
              <a:t>Title</a:t>
            </a:r>
            <a:r>
              <a:rPr lang="nl-NL" dirty="0"/>
              <a:t> | </a:t>
            </a:r>
            <a:r>
              <a:rPr lang="nl-NL" dirty="0" err="1"/>
              <a:t>Title</a:t>
            </a:r>
            <a:endParaRPr lang="nl-NL" dirty="0"/>
          </a:p>
        </p:txBody>
      </p:sp>
    </p:spTree>
    <p:extLst>
      <p:ext uri="{BB962C8B-B14F-4D97-AF65-F5344CB8AC3E}">
        <p14:creationId xmlns:p14="http://schemas.microsoft.com/office/powerpoint/2010/main" val="3731589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Volgpagina - 01">
    <p:bg>
      <p:bgPr>
        <a:solidFill>
          <a:schemeClr val="bg1"/>
        </a:solidFill>
        <a:effectLst/>
      </p:bgPr>
    </p:bg>
    <p:spTree>
      <p:nvGrpSpPr>
        <p:cNvPr id="1" name=""/>
        <p:cNvGrpSpPr/>
        <p:nvPr/>
      </p:nvGrpSpPr>
      <p:grpSpPr>
        <a:xfrm>
          <a:off x="0" y="0"/>
          <a:ext cx="0" cy="0"/>
          <a:chOff x="0" y="0"/>
          <a:chExt cx="0" cy="0"/>
        </a:xfrm>
      </p:grpSpPr>
      <p:sp>
        <p:nvSpPr>
          <p:cNvPr id="5" name="Tekst | Text">
            <a:extLst>
              <a:ext uri="{FF2B5EF4-FFF2-40B4-BE49-F238E27FC236}">
                <a16:creationId xmlns:a16="http://schemas.microsoft.com/office/drawing/2014/main" id="{224F603B-E161-D3C1-6578-DFCEB36CD167}"/>
              </a:ext>
            </a:extLst>
          </p:cNvPr>
          <p:cNvSpPr>
            <a:spLocks noGrp="1"/>
          </p:cNvSpPr>
          <p:nvPr>
            <p:ph idx="1" hasCustomPrompt="1"/>
          </p:nvPr>
        </p:nvSpPr>
        <p:spPr>
          <a:xfrm>
            <a:off x="3006725" y="2037600"/>
            <a:ext cx="8346713" cy="4049839"/>
          </a:xfrm>
          <a:prstGeom prst="rect">
            <a:avLst/>
          </a:prstGeom>
        </p:spPr>
        <p:txBody>
          <a:bodyPr vert="horz" lIns="91440" tIns="45720" rIns="91440" bIns="45720" rtlCol="0">
            <a:noAutofit/>
          </a:bodyPr>
          <a:lstStyle>
            <a:lvl1pPr>
              <a:defRPr lang="en-US" dirty="0"/>
            </a:lvl1pPr>
          </a:lstStyle>
          <a:p>
            <a:pPr marL="342900" lvl="0" indent="-342900">
              <a:lnSpc>
                <a:spcPct val="120000"/>
              </a:lnSpc>
              <a:spcBef>
                <a:spcPts val="0"/>
              </a:spcBef>
              <a:spcAft>
                <a:spcPts val="600"/>
              </a:spcAft>
              <a:buChar char="•"/>
            </a:pPr>
            <a:r>
              <a:rPr lang="nl-NL" dirty="0"/>
              <a:t>Tekst | </a:t>
            </a:r>
            <a:r>
              <a:rPr lang="nl-NL" dirty="0" err="1"/>
              <a:t>Text</a:t>
            </a:r>
            <a:endParaRPr lang="en-US" dirty="0"/>
          </a:p>
        </p:txBody>
      </p:sp>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r>
              <a:rPr lang="nl-NL" dirty="0"/>
              <a:t>Kop | </a:t>
            </a:r>
            <a:r>
              <a:rPr lang="nl-NL" dirty="0" err="1"/>
              <a:t>Heading</a:t>
            </a:r>
            <a:endParaRPr lang="nl-NL" dirty="0"/>
          </a:p>
        </p:txBody>
      </p:sp>
      <p:sp>
        <p:nvSpPr>
          <p:cNvPr id="3" name="Boogelement | Arc element">
            <a:extLst>
              <a:ext uri="{FF2B5EF4-FFF2-40B4-BE49-F238E27FC236}">
                <a16:creationId xmlns:a16="http://schemas.microsoft.com/office/drawing/2014/main" id="{7D22C88B-D6AB-8F19-0E32-AEA0B1F35181}"/>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1934536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Volgpagina - 01">
    <p:bg>
      <p:bgPr>
        <a:solidFill>
          <a:schemeClr val="bg1"/>
        </a:solidFill>
        <a:effectLst/>
      </p:bgPr>
    </p:bg>
    <p:spTree>
      <p:nvGrpSpPr>
        <p:cNvPr id="1" name=""/>
        <p:cNvGrpSpPr/>
        <p:nvPr/>
      </p:nvGrpSpPr>
      <p:grpSpPr>
        <a:xfrm>
          <a:off x="0" y="0"/>
          <a:ext cx="0" cy="0"/>
          <a:chOff x="0" y="0"/>
          <a:chExt cx="0" cy="0"/>
        </a:xfrm>
      </p:grpSpPr>
      <p:sp>
        <p:nvSpPr>
          <p:cNvPr id="8" name="Kop | Heading">
            <a:extLst>
              <a:ext uri="{FF2B5EF4-FFF2-40B4-BE49-F238E27FC236}">
                <a16:creationId xmlns:a16="http://schemas.microsoft.com/office/drawing/2014/main" id="{2ED829C6-EF58-4E55-563E-1D2962D50D42}"/>
              </a:ext>
            </a:extLst>
          </p:cNvPr>
          <p:cNvSpPr>
            <a:spLocks noGrp="1"/>
          </p:cNvSpPr>
          <p:nvPr>
            <p:ph type="title" hasCustomPrompt="1"/>
          </p:nvPr>
        </p:nvSpPr>
        <p:spPr>
          <a:xfrm>
            <a:off x="3007086" y="360000"/>
            <a:ext cx="8346713"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dirty="0"/>
              <a:t>Kop | </a:t>
            </a:r>
            <a:r>
              <a:rPr lang="nl-NL" dirty="0" err="1"/>
              <a:t>Heading</a:t>
            </a:r>
            <a:endParaRPr lang="nl-NL" dirty="0"/>
          </a:p>
        </p:txBody>
      </p:sp>
      <p:sp>
        <p:nvSpPr>
          <p:cNvPr id="9" name="Tekst | Text">
            <a:extLst>
              <a:ext uri="{FF2B5EF4-FFF2-40B4-BE49-F238E27FC236}">
                <a16:creationId xmlns:a16="http://schemas.microsoft.com/office/drawing/2014/main" id="{3570D800-1D09-239F-49E2-30E9EF3A800F}"/>
              </a:ext>
            </a:extLst>
          </p:cNvPr>
          <p:cNvSpPr>
            <a:spLocks noGrp="1"/>
          </p:cNvSpPr>
          <p:nvPr>
            <p:ph type="body" sz="quarter" idx="14" hasCustomPrompt="1"/>
          </p:nvPr>
        </p:nvSpPr>
        <p:spPr>
          <a:xfrm>
            <a:off x="3006725" y="2036763"/>
            <a:ext cx="8346713"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7" name="Instructie | Instruction" hidden="1">
            <a:extLst>
              <a:ext uri="{FF2B5EF4-FFF2-40B4-BE49-F238E27FC236}">
                <a16:creationId xmlns:a16="http://schemas.microsoft.com/office/drawing/2014/main" id="{A5C075C3-F188-79CE-75CD-09A1FB600CF3}"/>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arch</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2" name="Boogelement | Arc element">
            <a:extLst>
              <a:ext uri="{FF2B5EF4-FFF2-40B4-BE49-F238E27FC236}">
                <a16:creationId xmlns:a16="http://schemas.microsoft.com/office/drawing/2014/main" id="{48BF2DF2-4ECF-BFB6-5774-CFA40A5A7FBC}"/>
              </a:ext>
            </a:extLst>
          </p:cNvPr>
          <p:cNvSpPr>
            <a:spLocks noGrp="1" noChangeAspect="1"/>
          </p:cNvSpPr>
          <p:nvPr>
            <p:ph type="pic" sz="quarter" idx="16"/>
          </p:nvPr>
        </p:nvSpPr>
        <p:spPr>
          <a:xfrm>
            <a:off x="0" y="0"/>
            <a:ext cx="3324801" cy="6858000"/>
          </a:xfrm>
          <a:custGeom>
            <a:avLst/>
            <a:gdLst>
              <a:gd name="csX0" fmla="*/ 2687909 w 3324801"/>
              <a:gd name="csY0" fmla="*/ 0 h 6858000"/>
              <a:gd name="csX1" fmla="*/ 3117789 w 3324801"/>
              <a:gd name="csY1" fmla="*/ 0 h 6858000"/>
              <a:gd name="csX2" fmla="*/ 3114225 w 3324801"/>
              <a:gd name="csY2" fmla="*/ 6153 h 6858000"/>
              <a:gd name="csX3" fmla="*/ 3161801 w 3324801"/>
              <a:gd name="csY3" fmla="*/ 6581852 h 6858000"/>
              <a:gd name="csX4" fmla="*/ 3324801 w 3324801"/>
              <a:gd name="csY4" fmla="*/ 6858000 h 6858000"/>
              <a:gd name="csX5" fmla="*/ 2894921 w 3324801"/>
              <a:gd name="csY5" fmla="*/ 6858000 h 6858000"/>
              <a:gd name="csX6" fmla="*/ 2731920 w 3324801"/>
              <a:gd name="csY6" fmla="*/ 6581852 h 6858000"/>
              <a:gd name="csX7" fmla="*/ 2684345 w 3324801"/>
              <a:gd name="csY7" fmla="*/ 6153 h 6858000"/>
              <a:gd name="csX8" fmla="*/ 0 w 3324801"/>
              <a:gd name="csY8" fmla="*/ 0 h 6858000"/>
              <a:gd name="csX9" fmla="*/ 2678697 w 3324801"/>
              <a:gd name="csY9" fmla="*/ 0 h 6858000"/>
              <a:gd name="csX10" fmla="*/ 2675133 w 3324801"/>
              <a:gd name="csY10" fmla="*/ 6153 h 6858000"/>
              <a:gd name="csX11" fmla="*/ 2722709 w 3324801"/>
              <a:gd name="csY11" fmla="*/ 6581852 h 6858000"/>
              <a:gd name="csX12" fmla="*/ 2885710 w 3324801"/>
              <a:gd name="csY12" fmla="*/ 6858000 h 6858000"/>
              <a:gd name="csX13" fmla="*/ 0 w 3324801"/>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3324801" h="6858000">
                <a:moveTo>
                  <a:pt x="2687909" y="0"/>
                </a:moveTo>
                <a:lnTo>
                  <a:pt x="3117789" y="0"/>
                </a:lnTo>
                <a:lnTo>
                  <a:pt x="3114225" y="6153"/>
                </a:lnTo>
                <a:cubicBezTo>
                  <a:pt x="2447895" y="1188468"/>
                  <a:pt x="1575458" y="3761764"/>
                  <a:pt x="3161801" y="6581852"/>
                </a:cubicBezTo>
                <a:lnTo>
                  <a:pt x="3324801" y="6858000"/>
                </a:lnTo>
                <a:lnTo>
                  <a:pt x="2894921" y="6858000"/>
                </a:lnTo>
                <a:lnTo>
                  <a:pt x="2731920" y="6581852"/>
                </a:lnTo>
                <a:cubicBezTo>
                  <a:pt x="1145577" y="3761764"/>
                  <a:pt x="2018015" y="1188468"/>
                  <a:pt x="2684345" y="6153"/>
                </a:cubicBezTo>
                <a:close/>
                <a:moveTo>
                  <a:pt x="0" y="0"/>
                </a:moveTo>
                <a:lnTo>
                  <a:pt x="2678697" y="0"/>
                </a:lnTo>
                <a:lnTo>
                  <a:pt x="2675133" y="6153"/>
                </a:lnTo>
                <a:cubicBezTo>
                  <a:pt x="2008804" y="1188468"/>
                  <a:pt x="1136366" y="3761764"/>
                  <a:pt x="2722709" y="6581852"/>
                </a:cubicBezTo>
                <a:lnTo>
                  <a:pt x="2885710"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797145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Volgpagina - 01">
    <p:bg>
      <p:bgPr>
        <a:solidFill>
          <a:schemeClr val="bg1"/>
        </a:solidFill>
        <a:effectLst/>
      </p:bgPr>
    </p:bg>
    <p:spTree>
      <p:nvGrpSpPr>
        <p:cNvPr id="1" name=""/>
        <p:cNvGrpSpPr/>
        <p:nvPr/>
      </p:nvGrpSpPr>
      <p:grpSpPr>
        <a:xfrm>
          <a:off x="0" y="0"/>
          <a:ext cx="0" cy="0"/>
          <a:chOff x="0" y="0"/>
          <a:chExt cx="0" cy="0"/>
        </a:xfrm>
      </p:grpSpPr>
      <p:sp>
        <p:nvSpPr>
          <p:cNvPr id="6" name="Tekst | Text">
            <a:extLst>
              <a:ext uri="{FF2B5EF4-FFF2-40B4-BE49-F238E27FC236}">
                <a16:creationId xmlns:a16="http://schemas.microsoft.com/office/drawing/2014/main" id="{1B2439C4-38DC-D4FC-2CED-8142E58D072D}"/>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marL="269875" indent="-269875">
              <a:lnSpc>
                <a:spcPct val="100000"/>
              </a:lnSpc>
              <a:buFont typeface="Arial" panose="020B0604020202020204" pitchFamily="34" charset="0"/>
              <a:buChar cha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5" name="Kop | Heading">
            <a:extLst>
              <a:ext uri="{FF2B5EF4-FFF2-40B4-BE49-F238E27FC236}">
                <a16:creationId xmlns:a16="http://schemas.microsoft.com/office/drawing/2014/main" id="{EE50F3CF-B53F-E47A-3A6D-471D3204F779}"/>
              </a:ext>
            </a:extLst>
          </p:cNvPr>
          <p:cNvSpPr>
            <a:spLocks noGrp="1"/>
          </p:cNvSpPr>
          <p:nvPr>
            <p:ph type="title" hasCustomPrompt="1"/>
          </p:nvPr>
        </p:nvSpPr>
        <p:spPr>
          <a:xfrm>
            <a:off x="5893160" y="360000"/>
            <a:ext cx="5511439" cy="1325563"/>
          </a:xfrm>
          <a:prstGeom prst="rect">
            <a:avLst/>
          </a:prstGeom>
        </p:spPr>
        <p:txBody>
          <a:bodyPr vert="horz" lIns="91440" tIns="45720" rIns="91440" bIns="45720" rtlCol="0" anchor="ctr">
            <a:noAutofit/>
          </a:bodyPr>
          <a:lstStyle>
            <a:lvl1pPr>
              <a:lnSpc>
                <a:spcPct val="100000"/>
              </a:lnSpc>
              <a:defRPr lang="nl-NL" dirty="0"/>
            </a:lvl1pPr>
          </a:lstStyle>
          <a:p>
            <a:pPr lvl="0">
              <a:lnSpc>
                <a:spcPct val="100000"/>
              </a:lnSpc>
            </a:pPr>
            <a:r>
              <a:rPr lang="nl-NL" sz="3200" b="1" i="0" kern="1200" dirty="0">
                <a:solidFill>
                  <a:srgbClr val="001158"/>
                </a:solidFill>
                <a:effectLst/>
                <a:latin typeface="Merriweather" panose="00000500000000000000" pitchFamily="2" charset="0"/>
                <a:ea typeface="+mj-ea"/>
                <a:cs typeface="+mj-cs"/>
              </a:rPr>
              <a:t>Kop | </a:t>
            </a:r>
            <a:r>
              <a:rPr lang="nl-NL" sz="3200" b="1" i="0" kern="1200" dirty="0" err="1">
                <a:solidFill>
                  <a:srgbClr val="001158"/>
                </a:solidFill>
                <a:effectLst/>
                <a:latin typeface="Merriweather" panose="00000500000000000000" pitchFamily="2" charset="0"/>
                <a:ea typeface="+mj-ea"/>
                <a:cs typeface="+mj-cs"/>
              </a:rPr>
              <a:t>Heading</a:t>
            </a:r>
            <a:endParaRPr lang="nl-NL" dirty="0"/>
          </a:p>
        </p:txBody>
      </p:sp>
      <p:sp>
        <p:nvSpPr>
          <p:cNvPr id="2" name="Instructie | Instruction" hidden="1">
            <a:extLst>
              <a:ext uri="{FF2B5EF4-FFF2-40B4-BE49-F238E27FC236}">
                <a16:creationId xmlns:a16="http://schemas.microsoft.com/office/drawing/2014/main" id="{A86A6ECE-68C3-42A6-3D41-A6048123B2F8}"/>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err="1"/>
              <a:t>Layout</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3" name="Boogelement | Arc element">
            <a:extLst>
              <a:ext uri="{FF2B5EF4-FFF2-40B4-BE49-F238E27FC236}">
                <a16:creationId xmlns:a16="http://schemas.microsoft.com/office/drawing/2014/main" id="{AA06F445-A8A2-16CB-E73F-82AE5D818D2F}"/>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BCD2FF"/>
          </a:solidFill>
        </p:spPr>
        <p:txBody>
          <a:bodyPr wrap="square">
            <a:noAutofit/>
          </a:bodyPr>
          <a:lstStyle/>
          <a:p>
            <a:endParaRPr lang="nl-NL" dirty="0"/>
          </a:p>
        </p:txBody>
      </p:sp>
    </p:spTree>
    <p:extLst>
      <p:ext uri="{BB962C8B-B14F-4D97-AF65-F5344CB8AC3E}">
        <p14:creationId xmlns:p14="http://schemas.microsoft.com/office/powerpoint/2010/main" val="1667158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2_Volgpagina - 01">
    <p:bg>
      <p:bgPr>
        <a:solidFill>
          <a:schemeClr val="bg1"/>
        </a:solidFill>
        <a:effectLst/>
      </p:bgPr>
    </p:bg>
    <p:spTree>
      <p:nvGrpSpPr>
        <p:cNvPr id="1" name=""/>
        <p:cNvGrpSpPr/>
        <p:nvPr/>
      </p:nvGrpSpPr>
      <p:grpSpPr>
        <a:xfrm>
          <a:off x="0" y="0"/>
          <a:ext cx="0" cy="0"/>
          <a:chOff x="0" y="0"/>
          <a:chExt cx="0" cy="0"/>
        </a:xfrm>
      </p:grpSpPr>
      <p:sp>
        <p:nvSpPr>
          <p:cNvPr id="9" name="Tekst | Text">
            <a:extLst>
              <a:ext uri="{FF2B5EF4-FFF2-40B4-BE49-F238E27FC236}">
                <a16:creationId xmlns:a16="http://schemas.microsoft.com/office/drawing/2014/main" id="{B00563F0-BF21-6A72-D4A6-C4805545335A}"/>
              </a:ext>
            </a:extLst>
          </p:cNvPr>
          <p:cNvSpPr>
            <a:spLocks noGrp="1"/>
          </p:cNvSpPr>
          <p:nvPr>
            <p:ph type="body" sz="quarter" idx="14" hasCustomPrompt="1"/>
          </p:nvPr>
        </p:nvSpPr>
        <p:spPr>
          <a:xfrm>
            <a:off x="5892801" y="2036763"/>
            <a:ext cx="5511438" cy="4046537"/>
          </a:xfrm>
          <a:prstGeom prst="rect">
            <a:avLst/>
          </a:prstGeom>
        </p:spPr>
        <p:txBody>
          <a:bodyPr vert="horz" lIns="91440" tIns="45720" rIns="91440" bIns="45720" rtlCol="0">
            <a:noAutofit/>
          </a:bodyPr>
          <a:lstStyle>
            <a:lvl1pPr>
              <a:defRPr lang="en-US" dirty="0"/>
            </a:lvl1pPr>
          </a:lstStyle>
          <a:p>
            <a:pPr marL="228600" lvl="0" indent="-228600">
              <a:lnSpc>
                <a:spcPct val="120000"/>
              </a:lnSpc>
              <a:spcBef>
                <a:spcPts val="0"/>
              </a:spcBef>
              <a:buChar char="•"/>
            </a:pPr>
            <a:r>
              <a:rPr lang="nl-NL" dirty="0"/>
              <a:t>Tekst | </a:t>
            </a:r>
            <a:r>
              <a:rPr lang="nl-NL" dirty="0" err="1"/>
              <a:t>Text</a:t>
            </a:r>
            <a:endParaRPr lang="en-US" dirty="0"/>
          </a:p>
        </p:txBody>
      </p:sp>
      <p:sp>
        <p:nvSpPr>
          <p:cNvPr id="3" name="Kop | Heading">
            <a:extLst>
              <a:ext uri="{FF2B5EF4-FFF2-40B4-BE49-F238E27FC236}">
                <a16:creationId xmlns:a16="http://schemas.microsoft.com/office/drawing/2014/main" id="{4BA116AC-C0B1-87C7-B723-446BB93756ED}"/>
              </a:ext>
            </a:extLst>
          </p:cNvPr>
          <p:cNvSpPr>
            <a:spLocks noGrp="1"/>
          </p:cNvSpPr>
          <p:nvPr>
            <p:ph type="title" hasCustomPrompt="1"/>
          </p:nvPr>
        </p:nvSpPr>
        <p:spPr>
          <a:xfrm>
            <a:off x="5892800" y="360000"/>
            <a:ext cx="5511437" cy="1325563"/>
          </a:xfrm>
          <a:prstGeom prst="rect">
            <a:avLst/>
          </a:prstGeom>
        </p:spPr>
        <p:txBody>
          <a:bodyPr vert="horz" lIns="91440" tIns="45720" rIns="91440" bIns="45720" rtlCol="0" anchor="ctr">
            <a:normAutofit/>
          </a:bodyPr>
          <a:lstStyle>
            <a:lvl1pPr>
              <a:defRPr lang="en-US" dirty="0">
                <a:effectLst/>
                <a:latin typeface="Merriweather" panose="00000500000000000000" pitchFamily="2" charset="0"/>
              </a:defRPr>
            </a:lvl1pPr>
          </a:lstStyle>
          <a:p>
            <a:pPr lvl="0">
              <a:lnSpc>
                <a:spcPct val="100000"/>
              </a:lnSpc>
            </a:pPr>
            <a:r>
              <a:rPr lang="en-US" dirty="0"/>
              <a:t>Kop | Heading</a:t>
            </a:r>
          </a:p>
        </p:txBody>
      </p:sp>
      <p:sp>
        <p:nvSpPr>
          <p:cNvPr id="2" name="Instructie | Instruction" hidden="1">
            <a:extLst>
              <a:ext uri="{FF2B5EF4-FFF2-40B4-BE49-F238E27FC236}">
                <a16:creationId xmlns:a16="http://schemas.microsoft.com/office/drawing/2014/main" id="{E5F02253-22A8-CD14-B503-0DB7727DB3B4}"/>
              </a:ext>
            </a:extLst>
          </p:cNvPr>
          <p:cNvSpPr txBox="1"/>
          <p:nvPr userDrawn="1"/>
        </p:nvSpPr>
        <p:spPr>
          <a:xfrm>
            <a:off x="-22956" y="-1254642"/>
            <a:ext cx="12214956" cy="1231546"/>
          </a:xfrm>
          <a:prstGeom prst="rect">
            <a:avLst/>
          </a:prstGeom>
          <a:solidFill>
            <a:schemeClr val="accent4">
              <a:lumMod val="40000"/>
              <a:lumOff val="60000"/>
            </a:schemeClr>
          </a:solidFill>
        </p:spPr>
        <p:txBody>
          <a:bodyPr wrap="square" tIns="72000" bIns="72000" rtlCol="0" anchor="ctr" anchorCtr="0">
            <a:noAutofit/>
          </a:bodyPr>
          <a:lstStyle/>
          <a:p>
            <a:pPr>
              <a:lnSpc>
                <a:spcPct val="90000"/>
              </a:lnSpc>
            </a:pPr>
            <a:r>
              <a:rPr lang="nl-NL" sz="1800" b="1" dirty="0"/>
              <a:t>Andere boogkleur kiezen </a:t>
            </a:r>
            <a:r>
              <a:rPr lang="nl-NL" sz="1800" b="0" dirty="0"/>
              <a:t>Klik met de rechtermuisknop op de miniatuur van deze dia in de </a:t>
            </a:r>
            <a:r>
              <a:rPr lang="nl-NL" sz="1800" b="0" dirty="0" err="1"/>
              <a:t>linkerkolom</a:t>
            </a:r>
            <a:r>
              <a:rPr lang="nl-NL" sz="1800" b="0" dirty="0"/>
              <a:t>. Zet de muispijl op </a:t>
            </a:r>
            <a:r>
              <a:rPr lang="nl-NL" sz="1800" b="0" i="1" dirty="0"/>
              <a:t>Indeling</a:t>
            </a:r>
            <a:r>
              <a:rPr lang="nl-NL" sz="1800" b="0" dirty="0"/>
              <a:t> en selecteer de variant van deze dia die de gewenste boogkleur heeft.</a:t>
            </a:r>
          </a:p>
          <a:p>
            <a:pPr>
              <a:lnSpc>
                <a:spcPct val="50000"/>
              </a:lnSpc>
            </a:pPr>
            <a:endParaRPr lang="nl-NL" sz="1800" b="0" dirty="0"/>
          </a:p>
          <a:p>
            <a:pPr>
              <a:lnSpc>
                <a:spcPct val="90000"/>
              </a:lnSpc>
            </a:pPr>
            <a:r>
              <a:rPr lang="nl-NL" sz="1800" b="1" dirty="0" err="1"/>
              <a:t>Selecting</a:t>
            </a:r>
            <a:r>
              <a:rPr lang="nl-NL" sz="1800" b="1" dirty="0"/>
              <a:t> a </a:t>
            </a:r>
            <a:r>
              <a:rPr lang="nl-NL" sz="1800" b="1" dirty="0" err="1"/>
              <a:t>differen</a:t>
            </a:r>
            <a:r>
              <a:rPr lang="nl-NL" sz="1800" b="1" dirty="0"/>
              <a:t> </a:t>
            </a:r>
            <a:r>
              <a:rPr lang="nl-NL" sz="1800" b="1" dirty="0" err="1"/>
              <a:t>bow</a:t>
            </a:r>
            <a:r>
              <a:rPr lang="nl-NL" sz="1800" b="1" dirty="0"/>
              <a:t> colour </a:t>
            </a:r>
            <a:r>
              <a:rPr lang="nl-NL" sz="1800" b="0" dirty="0"/>
              <a:t>Right-click </a:t>
            </a:r>
            <a:r>
              <a:rPr lang="nl-NL" sz="1800" b="0" dirty="0" err="1"/>
              <a:t>the</a:t>
            </a:r>
            <a:r>
              <a:rPr lang="nl-NL" sz="1800" b="0" dirty="0"/>
              <a:t> thumbnail picture of </a:t>
            </a:r>
            <a:r>
              <a:rPr lang="nl-NL" sz="1800" b="0" dirty="0" err="1"/>
              <a:t>this</a:t>
            </a:r>
            <a:r>
              <a:rPr lang="nl-NL" sz="1800" b="0" dirty="0"/>
              <a:t> slide in </a:t>
            </a:r>
            <a:r>
              <a:rPr lang="nl-NL" sz="1800" b="0" dirty="0" err="1"/>
              <a:t>the</a:t>
            </a:r>
            <a:r>
              <a:rPr lang="nl-NL" sz="1800" b="0" dirty="0"/>
              <a:t> </a:t>
            </a:r>
            <a:r>
              <a:rPr lang="nl-NL" sz="1800" b="0" dirty="0" err="1"/>
              <a:t>left</a:t>
            </a:r>
            <a:r>
              <a:rPr lang="nl-NL" sz="1800" b="0" dirty="0"/>
              <a:t>-hand panel. </a:t>
            </a:r>
            <a:r>
              <a:rPr lang="nl-NL" sz="1800" b="0" dirty="0" err="1"/>
              <a:t>Place</a:t>
            </a:r>
            <a:r>
              <a:rPr lang="nl-NL" sz="1800" b="0" dirty="0"/>
              <a:t> </a:t>
            </a:r>
            <a:r>
              <a:rPr lang="nl-NL" sz="1800" b="0" dirty="0" err="1"/>
              <a:t>your</a:t>
            </a:r>
            <a:r>
              <a:rPr lang="nl-NL" sz="1800" b="0" dirty="0"/>
              <a:t> mouse pointer on </a:t>
            </a:r>
            <a:r>
              <a:rPr lang="nl-NL" sz="1800" b="0" i="1" dirty="0"/>
              <a:t>Indeling</a:t>
            </a:r>
            <a:r>
              <a:rPr lang="nl-NL" sz="1800" b="0" dirty="0"/>
              <a:t> </a:t>
            </a:r>
            <a:r>
              <a:rPr lang="nl-NL" sz="1800" b="0" dirty="0" err="1"/>
              <a:t>and</a:t>
            </a:r>
            <a:r>
              <a:rPr lang="nl-NL" sz="1800" b="0" dirty="0"/>
              <a:t> select </a:t>
            </a:r>
            <a:r>
              <a:rPr lang="nl-NL" sz="1800" b="0" dirty="0" err="1"/>
              <a:t>the</a:t>
            </a:r>
            <a:r>
              <a:rPr lang="nl-NL" sz="1800" b="0" dirty="0"/>
              <a:t> variant of </a:t>
            </a:r>
            <a:r>
              <a:rPr lang="nl-NL" sz="1800" b="0" dirty="0" err="1"/>
              <a:t>this</a:t>
            </a:r>
            <a:r>
              <a:rPr lang="nl-NL" sz="1800" b="0" dirty="0"/>
              <a:t> slide </a:t>
            </a:r>
            <a:r>
              <a:rPr lang="nl-NL" sz="1800" b="0" dirty="0" err="1"/>
              <a:t>that</a:t>
            </a:r>
            <a:r>
              <a:rPr lang="nl-NL" sz="1800" b="0" dirty="0"/>
              <a:t> has </a:t>
            </a:r>
            <a:r>
              <a:rPr lang="nl-NL" sz="1800" b="0" dirty="0" err="1"/>
              <a:t>the</a:t>
            </a:r>
            <a:r>
              <a:rPr lang="nl-NL" sz="1800" b="0" dirty="0"/>
              <a:t> </a:t>
            </a:r>
            <a:r>
              <a:rPr lang="nl-NL" sz="1800" b="0" dirty="0" err="1"/>
              <a:t>desired</a:t>
            </a:r>
            <a:r>
              <a:rPr lang="nl-NL" sz="1800" b="0" dirty="0"/>
              <a:t> colour.</a:t>
            </a:r>
            <a:endParaRPr lang="en-US" sz="1800" b="1" dirty="0"/>
          </a:p>
        </p:txBody>
      </p:sp>
      <p:sp>
        <p:nvSpPr>
          <p:cNvPr id="5" name="Boogelement | Arc element">
            <a:extLst>
              <a:ext uri="{FF2B5EF4-FFF2-40B4-BE49-F238E27FC236}">
                <a16:creationId xmlns:a16="http://schemas.microsoft.com/office/drawing/2014/main" id="{B79E3323-60F9-FE93-9F63-D60467402952}"/>
              </a:ext>
            </a:extLst>
          </p:cNvPr>
          <p:cNvSpPr>
            <a:spLocks noGrp="1" noChangeAspect="1"/>
          </p:cNvSpPr>
          <p:nvPr>
            <p:ph type="pic" sz="quarter" idx="15"/>
          </p:nvPr>
        </p:nvSpPr>
        <p:spPr>
          <a:xfrm>
            <a:off x="0" y="0"/>
            <a:ext cx="6049964" cy="6858000"/>
          </a:xfrm>
          <a:custGeom>
            <a:avLst/>
            <a:gdLst>
              <a:gd name="csX0" fmla="*/ 5413072 w 6049964"/>
              <a:gd name="csY0" fmla="*/ 0 h 6858000"/>
              <a:gd name="csX1" fmla="*/ 5842952 w 6049964"/>
              <a:gd name="csY1" fmla="*/ 0 h 6858000"/>
              <a:gd name="csX2" fmla="*/ 5839388 w 6049964"/>
              <a:gd name="csY2" fmla="*/ 6153 h 6858000"/>
              <a:gd name="csX3" fmla="*/ 5886964 w 6049964"/>
              <a:gd name="csY3" fmla="*/ 6581852 h 6858000"/>
              <a:gd name="csX4" fmla="*/ 6049964 w 6049964"/>
              <a:gd name="csY4" fmla="*/ 6858000 h 6858000"/>
              <a:gd name="csX5" fmla="*/ 5620084 w 6049964"/>
              <a:gd name="csY5" fmla="*/ 6858000 h 6858000"/>
              <a:gd name="csX6" fmla="*/ 5457083 w 6049964"/>
              <a:gd name="csY6" fmla="*/ 6581852 h 6858000"/>
              <a:gd name="csX7" fmla="*/ 5409508 w 6049964"/>
              <a:gd name="csY7" fmla="*/ 6153 h 6858000"/>
              <a:gd name="csX8" fmla="*/ 0 w 6049964"/>
              <a:gd name="csY8" fmla="*/ 0 h 6858000"/>
              <a:gd name="csX9" fmla="*/ 5403860 w 6049964"/>
              <a:gd name="csY9" fmla="*/ 0 h 6858000"/>
              <a:gd name="csX10" fmla="*/ 5400296 w 6049964"/>
              <a:gd name="csY10" fmla="*/ 6153 h 6858000"/>
              <a:gd name="csX11" fmla="*/ 5447872 w 6049964"/>
              <a:gd name="csY11" fmla="*/ 6581852 h 6858000"/>
              <a:gd name="csX12" fmla="*/ 5610873 w 6049964"/>
              <a:gd name="csY12" fmla="*/ 6858000 h 6858000"/>
              <a:gd name="csX13" fmla="*/ 0 w 6049964"/>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6049964" h="6858000">
                <a:moveTo>
                  <a:pt x="5413072" y="0"/>
                </a:moveTo>
                <a:lnTo>
                  <a:pt x="5842952" y="0"/>
                </a:lnTo>
                <a:lnTo>
                  <a:pt x="5839388" y="6153"/>
                </a:lnTo>
                <a:cubicBezTo>
                  <a:pt x="5173058" y="1188468"/>
                  <a:pt x="4300621" y="3761764"/>
                  <a:pt x="5886964" y="6581852"/>
                </a:cubicBezTo>
                <a:lnTo>
                  <a:pt x="6049964" y="6858000"/>
                </a:lnTo>
                <a:lnTo>
                  <a:pt x="5620084" y="6858000"/>
                </a:lnTo>
                <a:lnTo>
                  <a:pt x="5457083" y="6581852"/>
                </a:lnTo>
                <a:cubicBezTo>
                  <a:pt x="3870740" y="3761764"/>
                  <a:pt x="4743178" y="1188468"/>
                  <a:pt x="5409508" y="6153"/>
                </a:cubicBezTo>
                <a:close/>
                <a:moveTo>
                  <a:pt x="0" y="0"/>
                </a:moveTo>
                <a:lnTo>
                  <a:pt x="5403860" y="0"/>
                </a:lnTo>
                <a:lnTo>
                  <a:pt x="5400296" y="6153"/>
                </a:lnTo>
                <a:cubicBezTo>
                  <a:pt x="4733967" y="1188468"/>
                  <a:pt x="3861529" y="3761764"/>
                  <a:pt x="5447872" y="6581852"/>
                </a:cubicBezTo>
                <a:lnTo>
                  <a:pt x="5610873" y="6858000"/>
                </a:lnTo>
                <a:lnTo>
                  <a:pt x="0" y="6858000"/>
                </a:lnTo>
                <a:close/>
              </a:path>
            </a:pathLst>
          </a:custGeom>
          <a:solidFill>
            <a:srgbClr val="001158"/>
          </a:solidFill>
        </p:spPr>
        <p:txBody>
          <a:bodyPr wrap="square">
            <a:noAutofit/>
          </a:bodyPr>
          <a:lstStyle/>
          <a:p>
            <a:endParaRPr lang="nl-NL" dirty="0"/>
          </a:p>
        </p:txBody>
      </p:sp>
    </p:spTree>
    <p:extLst>
      <p:ext uri="{BB962C8B-B14F-4D97-AF65-F5344CB8AC3E}">
        <p14:creationId xmlns:p14="http://schemas.microsoft.com/office/powerpoint/2010/main" val="224777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Logo EN">
            <a:extLst>
              <a:ext uri="{FF2B5EF4-FFF2-40B4-BE49-F238E27FC236}">
                <a16:creationId xmlns:a16="http://schemas.microsoft.com/office/drawing/2014/main" id="{F060E9E6-F4FE-AF50-CB38-D7686AE6BC86}"/>
              </a:ext>
            </a:extLst>
          </p:cNvPr>
          <p:cNvPicPr>
            <a:picLocks noGrp="1" noRot="1" noChangeAspect="1" noMove="1" noResize="1" noEditPoints="1" noAdjustHandles="1" noChangeArrowheads="1" noChangeShapeType="1" noCrop="1"/>
          </p:cNvPicPr>
          <p:nvPr userDrawn="1"/>
        </p:nvPicPr>
        <p:blipFill>
          <a:blip r:embed="rId7">
            <a:extLst>
              <a:ext uri="{28A0092B-C50C-407E-A947-70E740481C1C}">
                <a14:useLocalDpi xmlns:a14="http://schemas.microsoft.com/office/drawing/2010/main" val="0"/>
              </a:ext>
            </a:extLst>
          </a:blip>
          <a:srcRect/>
          <a:stretch/>
        </p:blipFill>
        <p:spPr>
          <a:xfrm>
            <a:off x="0" y="4931497"/>
            <a:ext cx="4249280" cy="1926502"/>
          </a:xfrm>
          <a:prstGeom prst="rect">
            <a:avLst/>
          </a:prstGeom>
        </p:spPr>
      </p:pic>
      <p:pic>
        <p:nvPicPr>
          <p:cNvPr id="5" name="Logo NL" descr="Afbeelding met tekst, logo, symbool, Lettertype&#10;&#10;Door AI gegenereerde inhoud is mogelijk onjuist.">
            <a:extLst>
              <a:ext uri="{FF2B5EF4-FFF2-40B4-BE49-F238E27FC236}">
                <a16:creationId xmlns:a16="http://schemas.microsoft.com/office/drawing/2014/main" id="{48115860-2C01-1CEF-6C22-14E5BF50DDD4}"/>
              </a:ext>
            </a:extLst>
          </p:cNvPr>
          <p:cNvPicPr>
            <a:picLocks noGrp="1" noRot="1" noChangeAspect="1" noMove="1" noResize="1" noEditPoints="1" noAdjustHandles="1" noChangeArrowheads="1" noChangeShapeType="1" noCrop="1"/>
          </p:cNvPicPr>
          <p:nvPr userDrawn="1"/>
        </p:nvPicPr>
        <p:blipFill>
          <a:blip r:embed="rId8">
            <a:extLst>
              <a:ext uri="{28A0092B-C50C-407E-A947-70E740481C1C}">
                <a14:useLocalDpi xmlns:a14="http://schemas.microsoft.com/office/drawing/2010/main" val="0"/>
              </a:ext>
            </a:extLst>
          </a:blip>
          <a:stretch>
            <a:fillRect/>
          </a:stretch>
        </p:blipFill>
        <p:spPr>
          <a:xfrm>
            <a:off x="0" y="4931497"/>
            <a:ext cx="4249280" cy="1926503"/>
          </a:xfrm>
          <a:prstGeom prst="rect">
            <a:avLst/>
          </a:prstGeom>
        </p:spPr>
      </p:pic>
      <p:sp>
        <p:nvSpPr>
          <p:cNvPr id="2" name="Tijdelijke aanduiding voor tekst 1">
            <a:extLst>
              <a:ext uri="{FF2B5EF4-FFF2-40B4-BE49-F238E27FC236}">
                <a16:creationId xmlns:a16="http://schemas.microsoft.com/office/drawing/2014/main" id="{64DA27EA-C1CD-E179-3554-D8EFD5519E6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marL="342900" lvl="0" indent="-342900">
              <a:lnSpc>
                <a:spcPct val="120000"/>
              </a:lnSpc>
              <a:spcBef>
                <a:spcPts val="0"/>
              </a:spcBef>
              <a:spcAft>
                <a:spcPts val="600"/>
              </a:spcAft>
              <a:buChar char="•"/>
            </a:pPr>
            <a:endParaRPr lang="en-US" dirty="0"/>
          </a:p>
        </p:txBody>
      </p:sp>
    </p:spTree>
    <p:extLst>
      <p:ext uri="{BB962C8B-B14F-4D97-AF65-F5344CB8AC3E}">
        <p14:creationId xmlns:p14="http://schemas.microsoft.com/office/powerpoint/2010/main" val="1310710197"/>
      </p:ext>
    </p:extLst>
  </p:cSld>
  <p:clrMap bg1="lt1" tx1="dk1" bg2="lt2" tx2="dk2" accent1="accent1" accent2="accent2" accent3="accent3" accent4="accent4" accent5="accent5" accent6="accent6" hlink="hlink" folHlink="folHlink"/>
  <p:sldLayoutIdLst>
    <p:sldLayoutId id="2147483822" r:id="rId1"/>
    <p:sldLayoutId id="2147483688" r:id="rId2"/>
    <p:sldLayoutId id="2147483827" r:id="rId3"/>
    <p:sldLayoutId id="2147483767" r:id="rId4"/>
    <p:sldLayoutId id="214748377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lang="nl-NL" sz="2000" b="0" i="0" kern="1200" smtClean="0">
          <a:solidFill>
            <a:srgbClr val="001158"/>
          </a:solidFill>
          <a:latin typeface="Merriweath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nl-NL" sz="1800" b="0" i="0" kern="1200" smtClean="0">
          <a:solidFill>
            <a:srgbClr val="001158"/>
          </a:solidFill>
          <a:latin typeface="Merriweath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nl-NL" sz="1600" b="0" i="0" kern="1200" smtClean="0">
          <a:solidFill>
            <a:srgbClr val="001158"/>
          </a:solidFill>
          <a:latin typeface="Merriweath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nl-NL" sz="1400" b="0" i="0" kern="1200" smtClean="0">
          <a:solidFill>
            <a:srgbClr val="001158"/>
          </a:solidFill>
          <a:latin typeface="Merriweath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400" b="0" i="0" kern="1200" smtClean="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4DA27EA-C1CD-E179-3554-D8EFD5519E68}"/>
              </a:ext>
            </a:extLst>
          </p:cNvPr>
          <p:cNvSpPr>
            <a:spLocks noGrp="1"/>
          </p:cNvSpPr>
          <p:nvPr>
            <p:ph type="body" idx="1"/>
          </p:nvPr>
        </p:nvSpPr>
        <p:spPr>
          <a:xfrm>
            <a:off x="838200" y="1825625"/>
            <a:ext cx="10515600" cy="4410075"/>
          </a:xfrm>
          <a:prstGeom prst="rect">
            <a:avLst/>
          </a:prstGeom>
        </p:spPr>
        <p:txBody>
          <a:bodyPr vert="horz" lIns="91440" tIns="45720" rIns="91440" bIns="45720" rtlCol="0">
            <a:noAutofit/>
          </a:bodyPr>
          <a:lstStyle/>
          <a:p>
            <a:pPr marL="228600" lvl="0" indent="-228600">
              <a:lnSpc>
                <a:spcPct val="120000"/>
              </a:lnSpc>
              <a:spcBef>
                <a:spcPts val="0"/>
              </a:spcBef>
              <a:buChar char="•"/>
            </a:pPr>
            <a:endParaRPr lang="en-US" dirty="0"/>
          </a:p>
        </p:txBody>
      </p:sp>
      <p:sp>
        <p:nvSpPr>
          <p:cNvPr id="3" name="Tijdelijke aanduiding voor titel 2">
            <a:extLst>
              <a:ext uri="{FF2B5EF4-FFF2-40B4-BE49-F238E27FC236}">
                <a16:creationId xmlns:a16="http://schemas.microsoft.com/office/drawing/2014/main" id="{173D0B62-4673-58BF-301D-0FE5A894EC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endParaRPr lang="en-US" dirty="0"/>
          </a:p>
        </p:txBody>
      </p:sp>
    </p:spTree>
    <p:extLst>
      <p:ext uri="{BB962C8B-B14F-4D97-AF65-F5344CB8AC3E}">
        <p14:creationId xmlns:p14="http://schemas.microsoft.com/office/powerpoint/2010/main" val="3563715586"/>
      </p:ext>
    </p:extLst>
  </p:cSld>
  <p:clrMap bg1="lt1" tx1="dk1" bg2="lt2" tx2="dk2" accent1="accent1" accent2="accent2" accent3="accent3" accent4="accent4" accent5="accent5" accent6="accent6" hlink="hlink" folHlink="folHlink"/>
  <p:sldLayoutIdLst>
    <p:sldLayoutId id="2147483764" r:id="rId1"/>
    <p:sldLayoutId id="2147483779" r:id="rId2"/>
    <p:sldLayoutId id="2147483708" r:id="rId3"/>
    <p:sldLayoutId id="2147483715" r:id="rId4"/>
    <p:sldLayoutId id="2147483783" r:id="rId5"/>
    <p:sldLayoutId id="2147483806" r:id="rId6"/>
    <p:sldLayoutId id="2147483800" r:id="rId7"/>
    <p:sldLayoutId id="2147483807" r:id="rId8"/>
    <p:sldLayoutId id="2147483817" r:id="rId9"/>
    <p:sldLayoutId id="2147483678" r:id="rId10"/>
    <p:sldLayoutId id="21474837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i="0" kern="1200">
          <a:solidFill>
            <a:srgbClr val="001158"/>
          </a:solidFill>
          <a:latin typeface="Merriweather" pitchFamily="2" charset="77"/>
          <a:ea typeface="+mj-ea"/>
          <a:cs typeface="+mj-cs"/>
        </a:defRPr>
      </a:lvl1pPr>
    </p:titleStyle>
    <p:bodyStyle>
      <a:lvl1pPr marL="0" indent="0" algn="l" defTabSz="914400" rtl="0" eaLnBrk="1" latinLnBrk="0" hangingPunct="1">
        <a:lnSpc>
          <a:spcPct val="90000"/>
        </a:lnSpc>
        <a:spcBef>
          <a:spcPts val="1000"/>
        </a:spcBef>
        <a:spcAft>
          <a:spcPts val="1200"/>
        </a:spcAft>
        <a:buFont typeface="Arial" panose="020B0604020202020204" pitchFamily="34" charset="0"/>
        <a:buNone/>
        <a:defRPr lang="en-US" sz="2000" b="0" i="0" kern="1200" dirty="0">
          <a:solidFill>
            <a:srgbClr val="0C2577"/>
          </a:solidFill>
          <a:latin typeface="Merriweath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lang="nl-NL" sz="1800" b="0" i="0" kern="1200" smtClean="0">
          <a:solidFill>
            <a:srgbClr val="001158"/>
          </a:solidFill>
          <a:latin typeface="Merriweath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lang="nl-NL" sz="1600" b="0" i="0" kern="1200" smtClean="0">
          <a:solidFill>
            <a:srgbClr val="001158"/>
          </a:solidFill>
          <a:latin typeface="Merriweath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lang="nl-NL" sz="1400" b="0" i="0" kern="1200" smtClean="0">
          <a:solidFill>
            <a:srgbClr val="001158"/>
          </a:solidFill>
          <a:latin typeface="Merriweath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lang="en-US" sz="1400" b="0" i="0" kern="1200" smtClean="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6.svg"/><Relationship Id="rId7" Type="http://schemas.openxmlformats.org/officeDocument/2006/relationships/image" Target="../media/image12.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38.svg"/><Relationship Id="rId4" Type="http://schemas.openxmlformats.org/officeDocument/2006/relationships/image" Target="../media/image37.sv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sv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sv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sv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sv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svg"/></Relationships>
</file>

<file path=ppt/slides/_rels/slide9.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sv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743467C-B2A0-EC83-0DF8-C3351B8945B3}"/>
              </a:ext>
            </a:extLst>
          </p:cNvPr>
          <p:cNvSpPr>
            <a:spLocks noGrp="1"/>
          </p:cNvSpPr>
          <p:nvPr>
            <p:ph type="ctrTitle"/>
          </p:nvPr>
        </p:nvSpPr>
        <p:spPr>
          <a:xfrm>
            <a:off x="6877050" y="987963"/>
            <a:ext cx="4981575" cy="1457455"/>
          </a:xfrm>
          <a:prstGeom prst="rect">
            <a:avLst/>
          </a:prstGeom>
        </p:spPr>
        <p:txBody>
          <a:bodyPr/>
          <a:lstStyle/>
          <a:p>
            <a:r>
              <a:rPr lang="nl-NL" dirty="0"/>
              <a:t>Ontdek de Universiteit Leiden</a:t>
            </a:r>
            <a:endParaRPr lang="en-US" dirty="0"/>
          </a:p>
        </p:txBody>
      </p:sp>
      <p:sp>
        <p:nvSpPr>
          <p:cNvPr id="9" name="Ondertitel 8">
            <a:extLst>
              <a:ext uri="{FF2B5EF4-FFF2-40B4-BE49-F238E27FC236}">
                <a16:creationId xmlns:a16="http://schemas.microsoft.com/office/drawing/2014/main" id="{569DFC75-D08C-931B-EA71-F531D6E370D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176116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63022-6351-07FC-E7FF-D07E8607CF03}"/>
            </a:ext>
          </a:extLst>
        </p:cNvPr>
        <p:cNvGrpSpPr/>
        <p:nvPr/>
      </p:nvGrpSpPr>
      <p:grpSpPr>
        <a:xfrm>
          <a:off x="0" y="0"/>
          <a:ext cx="0" cy="0"/>
          <a:chOff x="0" y="0"/>
          <a:chExt cx="0" cy="0"/>
        </a:xfrm>
      </p:grpSpPr>
      <p:sp>
        <p:nvSpPr>
          <p:cNvPr id="8" name="Tijdelijke aanduiding voor tekst 13">
            <a:extLst>
              <a:ext uri="{FF2B5EF4-FFF2-40B4-BE49-F238E27FC236}">
                <a16:creationId xmlns:a16="http://schemas.microsoft.com/office/drawing/2014/main" id="{8000431E-8981-E1B3-B003-EB237BC7DBA8}"/>
              </a:ext>
            </a:extLst>
          </p:cNvPr>
          <p:cNvSpPr>
            <a:spLocks noGrp="1"/>
          </p:cNvSpPr>
          <p:nvPr>
            <p:ph type="body" sz="quarter" idx="14"/>
          </p:nvPr>
        </p:nvSpPr>
        <p:spPr>
          <a:xfrm>
            <a:off x="698400" y="2037600"/>
            <a:ext cx="5397600" cy="4046537"/>
          </a:xfrm>
        </p:spPr>
        <p:txBody>
          <a:bodyPr vert="horz" lIns="91440" tIns="45720" rIns="91440" bIns="45720" rtlCol="0">
            <a:noAutofit/>
          </a:bodyPr>
          <a:lstStyle/>
          <a:p>
            <a:pPr marL="228600" indent="-228600">
              <a:spcBef>
                <a:spcPts val="1000"/>
              </a:spcBef>
              <a:buChar char="•"/>
            </a:pPr>
            <a:r>
              <a:rPr lang="nl-NL" dirty="0">
                <a:solidFill>
                  <a:srgbClr val="001158"/>
                </a:solidFill>
              </a:rPr>
              <a:t>Innovatie met lokale, regionale, landelijke en internationale partners (kennisinstellingen, overheden, bedrijven en organisaties)</a:t>
            </a:r>
          </a:p>
          <a:p>
            <a:pPr marL="228600" indent="-228600">
              <a:spcBef>
                <a:spcPts val="1000"/>
              </a:spcBef>
              <a:buChar char="•"/>
            </a:pPr>
            <a:r>
              <a:rPr lang="nl-NL" dirty="0">
                <a:solidFill>
                  <a:srgbClr val="001158"/>
                </a:solidFill>
              </a:rPr>
              <a:t>Kennis draagt bij aan oplossing maatschappelijke problemen</a:t>
            </a:r>
          </a:p>
          <a:p>
            <a:pPr marL="228600" indent="-228600">
              <a:spcBef>
                <a:spcPts val="1000"/>
              </a:spcBef>
              <a:buChar char="•"/>
            </a:pPr>
            <a:r>
              <a:rPr lang="nl-NL" dirty="0">
                <a:solidFill>
                  <a:srgbClr val="001158"/>
                </a:solidFill>
              </a:rPr>
              <a:t>Wetenschap zichtbaar maken aan breed publiek</a:t>
            </a:r>
          </a:p>
        </p:txBody>
      </p:sp>
      <p:sp>
        <p:nvSpPr>
          <p:cNvPr id="3" name="Titel 2">
            <a:extLst>
              <a:ext uri="{FF2B5EF4-FFF2-40B4-BE49-F238E27FC236}">
                <a16:creationId xmlns:a16="http://schemas.microsoft.com/office/drawing/2014/main" id="{580DC1F1-1134-D86D-4F6C-E7D902593DFB}"/>
              </a:ext>
            </a:extLst>
          </p:cNvPr>
          <p:cNvSpPr>
            <a:spLocks noGrp="1"/>
          </p:cNvSpPr>
          <p:nvPr>
            <p:ph type="title"/>
          </p:nvPr>
        </p:nvSpPr>
        <p:spPr>
          <a:xfrm>
            <a:off x="698400" y="360000"/>
            <a:ext cx="5397600" cy="1325563"/>
          </a:xfrm>
        </p:spPr>
        <p:txBody>
          <a:bodyPr lIns="0"/>
          <a:lstStyle/>
          <a:p>
            <a:r>
              <a:rPr lang="nl-NL" dirty="0"/>
              <a:t>Innovatie en kennisdeling</a:t>
            </a:r>
            <a:endParaRPr lang="en-US" dirty="0"/>
          </a:p>
        </p:txBody>
      </p:sp>
      <p:pic>
        <p:nvPicPr>
          <p:cNvPr id="5" name="Tijdelijke aanduiding voor afbeelding 4">
            <a:extLst>
              <a:ext uri="{FF2B5EF4-FFF2-40B4-BE49-F238E27FC236}">
                <a16:creationId xmlns:a16="http://schemas.microsoft.com/office/drawing/2014/main" id="{0605B0E4-26CF-53EC-8475-C8C12543BBA8}"/>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a:stretch/>
        </p:blipFill>
        <p:spPr>
          <a:xfrm>
            <a:off x="6142038" y="0"/>
            <a:ext cx="6049962" cy="6858000"/>
          </a:xfrm>
          <a:solidFill>
            <a:srgbClr val="BCD2FF"/>
          </a:solidFill>
        </p:spPr>
      </p:pic>
    </p:spTree>
    <p:extLst>
      <p:ext uri="{BB962C8B-B14F-4D97-AF65-F5344CB8AC3E}">
        <p14:creationId xmlns:p14="http://schemas.microsoft.com/office/powerpoint/2010/main" val="1253966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D6F1F-8CF9-AF43-01E3-43EA874EE1D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5A01BBB-B6DC-C16C-76E9-0BEFFD984DF0}"/>
              </a:ext>
            </a:extLst>
          </p:cNvPr>
          <p:cNvSpPr>
            <a:spLocks noGrp="1"/>
          </p:cNvSpPr>
          <p:nvPr>
            <p:ph type="title"/>
          </p:nvPr>
        </p:nvSpPr>
        <p:spPr>
          <a:xfrm>
            <a:off x="3007086" y="360000"/>
            <a:ext cx="8346713" cy="1325563"/>
          </a:xfrm>
        </p:spPr>
        <p:txBody>
          <a:bodyPr lIns="0"/>
          <a:lstStyle/>
          <a:p>
            <a:r>
              <a:rPr lang="nl-NL" dirty="0"/>
              <a:t>Onderwijs in cijfers</a:t>
            </a:r>
            <a:endParaRPr lang="en-US" dirty="0"/>
          </a:p>
        </p:txBody>
      </p:sp>
      <p:sp>
        <p:nvSpPr>
          <p:cNvPr id="8" name="Tijdelijke aanduiding voor afbeelding 7">
            <a:extLst>
              <a:ext uri="{FF2B5EF4-FFF2-40B4-BE49-F238E27FC236}">
                <a16:creationId xmlns:a16="http://schemas.microsoft.com/office/drawing/2014/main" id="{62A56A55-EFCD-AFC2-27C8-736CC41A3469}"/>
              </a:ext>
            </a:extLst>
          </p:cNvPr>
          <p:cNvSpPr>
            <a:spLocks noGrp="1"/>
          </p:cNvSpPr>
          <p:nvPr>
            <p:ph type="pic" sz="quarter" idx="16"/>
          </p:nvPr>
        </p:nvSpPr>
        <p:spPr/>
        <p:txBody>
          <a:bodyPr/>
          <a:lstStyle/>
          <a:p>
            <a:endParaRPr lang="en-US"/>
          </a:p>
        </p:txBody>
      </p:sp>
      <p:sp>
        <p:nvSpPr>
          <p:cNvPr id="12" name="Stroomdiagram: Verbindingslijn 11">
            <a:extLst>
              <a:ext uri="{FF2B5EF4-FFF2-40B4-BE49-F238E27FC236}">
                <a16:creationId xmlns:a16="http://schemas.microsoft.com/office/drawing/2014/main" id="{9F4BB57D-416C-627F-8E80-B2A84A2511F5}"/>
              </a:ext>
            </a:extLst>
          </p:cNvPr>
          <p:cNvSpPr>
            <a:spLocks noChangeAspect="1"/>
          </p:cNvSpPr>
          <p:nvPr/>
        </p:nvSpPr>
        <p:spPr>
          <a:xfrm>
            <a:off x="3248610" y="2360204"/>
            <a:ext cx="540000" cy="540000"/>
          </a:xfrm>
          <a:prstGeom prst="flowChartConnector">
            <a:avLst/>
          </a:prstGeom>
          <a:blipFill dpi="0" rotWithShape="1">
            <a:blip>
              <a:extLst>
                <a:ext uri="{96DAC541-7B7A-43D3-8B79-37D633B846F1}">
                  <asvg:svgBlip xmlns:asvg="http://schemas.microsoft.com/office/drawing/2016/SVG/main" r:embed="rId3"/>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33.500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studenten</a:t>
            </a:r>
            <a:endParaRPr lang="en-US" dirty="0">
              <a:solidFill>
                <a:srgbClr val="001158"/>
              </a:solidFill>
              <a:latin typeface="Merriweather" panose="00000500000000000000" pitchFamily="2" charset="0"/>
            </a:endParaRPr>
          </a:p>
        </p:txBody>
      </p:sp>
      <p:sp>
        <p:nvSpPr>
          <p:cNvPr id="16" name="Stroomdiagram: Verbindingslijn 15">
            <a:extLst>
              <a:ext uri="{FF2B5EF4-FFF2-40B4-BE49-F238E27FC236}">
                <a16:creationId xmlns:a16="http://schemas.microsoft.com/office/drawing/2014/main" id="{EC079A9A-3938-F7D3-04B1-3CABA48AD6C4}"/>
              </a:ext>
            </a:extLst>
          </p:cNvPr>
          <p:cNvSpPr>
            <a:spLocks noChangeAspect="1"/>
          </p:cNvSpPr>
          <p:nvPr/>
        </p:nvSpPr>
        <p:spPr>
          <a:xfrm>
            <a:off x="3107271" y="4913426"/>
            <a:ext cx="720000" cy="720000"/>
          </a:xfrm>
          <a:prstGeom prst="flowChartConnector">
            <a:avLst/>
          </a:prstGeom>
          <a:blipFill dpi="0" rotWithShape="1">
            <a:blip>
              <a:extLst>
                <a:ext uri="{96DAC541-7B7A-43D3-8B79-37D633B846F1}">
                  <asvg:svgBlip xmlns:asvg="http://schemas.microsoft.com/office/drawing/2016/SVG/main" r:embed="rId4"/>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900000" tIns="0" rIns="0" bIns="0" rtlCol="0" anchor="ctr"/>
          <a:lstStyle/>
          <a:p>
            <a:pPr>
              <a:lnSpc>
                <a:spcPts val="2400"/>
              </a:lnSpc>
            </a:pPr>
            <a:r>
              <a:rPr lang="nl-NL" sz="3200" b="1" dirty="0">
                <a:solidFill>
                  <a:srgbClr val="B27F2A"/>
                </a:solidFill>
                <a:latin typeface="Merriweather" panose="00000500000000000000" pitchFamily="2" charset="0"/>
              </a:rPr>
              <a:t>22%</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internationale studenten</a:t>
            </a:r>
            <a:endParaRPr lang="en-US" dirty="0">
              <a:solidFill>
                <a:srgbClr val="001158"/>
              </a:solidFill>
              <a:latin typeface="Merriweather" panose="00000500000000000000" pitchFamily="2" charset="0"/>
            </a:endParaRPr>
          </a:p>
        </p:txBody>
      </p:sp>
      <p:sp>
        <p:nvSpPr>
          <p:cNvPr id="19" name="Stroomdiagram: Verbindingslijn 18">
            <a:extLst>
              <a:ext uri="{FF2B5EF4-FFF2-40B4-BE49-F238E27FC236}">
                <a16:creationId xmlns:a16="http://schemas.microsoft.com/office/drawing/2014/main" id="{CEE08954-1F92-1401-89BA-0C209EE1704F}"/>
              </a:ext>
            </a:extLst>
          </p:cNvPr>
          <p:cNvSpPr>
            <a:spLocks noChangeAspect="1"/>
          </p:cNvSpPr>
          <p:nvPr/>
        </p:nvSpPr>
        <p:spPr>
          <a:xfrm>
            <a:off x="7574987" y="2360204"/>
            <a:ext cx="540000" cy="540000"/>
          </a:xfrm>
          <a:prstGeom prst="flowChartConnector">
            <a:avLst/>
          </a:prstGeom>
          <a:blipFill dpi="0" rotWithShape="1">
            <a:blip>
              <a:extLst>
                <a:ext uri="{96DAC541-7B7A-43D3-8B79-37D633B846F1}">
                  <asvg:svgBlip xmlns:asvg="http://schemas.microsoft.com/office/drawing/2016/SVG/main" r:embed="rId5"/>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10.000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afgestudeerden per jaar</a:t>
            </a:r>
            <a:endParaRPr lang="en-US" dirty="0">
              <a:solidFill>
                <a:srgbClr val="001158"/>
              </a:solidFill>
              <a:latin typeface="Merriweather" panose="00000500000000000000" pitchFamily="2" charset="0"/>
            </a:endParaRPr>
          </a:p>
        </p:txBody>
      </p:sp>
      <p:sp>
        <p:nvSpPr>
          <p:cNvPr id="3" name="Rechthoek 2">
            <a:extLst>
              <a:ext uri="{FF2B5EF4-FFF2-40B4-BE49-F238E27FC236}">
                <a16:creationId xmlns:a16="http://schemas.microsoft.com/office/drawing/2014/main" id="{DD61177C-2925-32C7-EDBB-A51BF72EF561}"/>
              </a:ext>
            </a:extLst>
          </p:cNvPr>
          <p:cNvSpPr>
            <a:spLocks noChangeAspect="1"/>
          </p:cNvSpPr>
          <p:nvPr/>
        </p:nvSpPr>
        <p:spPr>
          <a:xfrm>
            <a:off x="3209949" y="3667295"/>
            <a:ext cx="540000" cy="540000"/>
          </a:xfrm>
          <a:prstGeom prst="rect">
            <a:avLst/>
          </a:prstGeom>
          <a:blipFill dpi="0" rotWithShape="1">
            <a:blip>
              <a:extLst>
                <a:ext uri="{96DAC541-7B7A-43D3-8B79-37D633B846F1}">
                  <asvg:svgBlip xmlns:asvg="http://schemas.microsoft.com/office/drawing/2016/SVG/main" r:embed="rId6"/>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92000" tIns="0" rIns="0" bIns="0" rtlCol="0" anchor="ctr"/>
          <a:lstStyle/>
          <a:p>
            <a:pPr>
              <a:lnSpc>
                <a:spcPts val="2400"/>
              </a:lnSpc>
            </a:pPr>
            <a:r>
              <a:rPr lang="nl-NL" sz="3200" b="1" dirty="0">
                <a:solidFill>
                  <a:srgbClr val="B27F2A"/>
                </a:solidFill>
                <a:latin typeface="Merriweather" panose="00000500000000000000" pitchFamily="2" charset="0"/>
              </a:rPr>
              <a:t>51</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bacheloropleidingen</a:t>
            </a:r>
            <a:endParaRPr lang="en-US" dirty="0">
              <a:solidFill>
                <a:srgbClr val="001158"/>
              </a:solidFill>
              <a:latin typeface="Merriweather" panose="00000500000000000000" pitchFamily="2" charset="0"/>
            </a:endParaRPr>
          </a:p>
        </p:txBody>
      </p:sp>
      <p:sp>
        <p:nvSpPr>
          <p:cNvPr id="4" name="Rechthoek 3">
            <a:extLst>
              <a:ext uri="{FF2B5EF4-FFF2-40B4-BE49-F238E27FC236}">
                <a16:creationId xmlns:a16="http://schemas.microsoft.com/office/drawing/2014/main" id="{1434DCCB-A139-B5E5-1D99-0D87EA058A1E}"/>
              </a:ext>
            </a:extLst>
          </p:cNvPr>
          <p:cNvSpPr>
            <a:spLocks noChangeAspect="1"/>
          </p:cNvSpPr>
          <p:nvPr/>
        </p:nvSpPr>
        <p:spPr>
          <a:xfrm>
            <a:off x="7574987" y="3670141"/>
            <a:ext cx="540000" cy="540000"/>
          </a:xfrm>
          <a:prstGeom prst="rect">
            <a:avLst/>
          </a:prstGeom>
          <a:blipFill dpi="0" rotWithShape="1">
            <a:blip>
              <a:extLst>
                <a:ext uri="{96DAC541-7B7A-43D3-8B79-37D633B846F1}">
                  <asvg:svgBlip xmlns:asvg="http://schemas.microsoft.com/office/drawing/2016/SVG/main" r:embed="rId7"/>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83</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masteropleidingen</a:t>
            </a:r>
            <a:endParaRPr lang="en-US"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BE6F4C22-41B5-F770-681C-2A6D4E28D953}"/>
              </a:ext>
            </a:extLst>
          </p:cNvPr>
          <p:cNvSpPr>
            <a:spLocks noChangeAspect="1"/>
          </p:cNvSpPr>
          <p:nvPr/>
        </p:nvSpPr>
        <p:spPr>
          <a:xfrm>
            <a:off x="7574987" y="5003426"/>
            <a:ext cx="540000" cy="540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0" rIns="0" bIns="0" rtlCol="0" anchor="ctr"/>
          <a:lstStyle/>
          <a:p>
            <a:pPr>
              <a:lnSpc>
                <a:spcPts val="2400"/>
              </a:lnSpc>
            </a:pPr>
            <a:r>
              <a:rPr lang="nl-NL" sz="3200" b="1" dirty="0">
                <a:solidFill>
                  <a:srgbClr val="B27F2A"/>
                </a:solidFill>
                <a:latin typeface="Merriweather" panose="00000500000000000000" pitchFamily="2" charset="0"/>
              </a:rPr>
              <a:t>100+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o</a:t>
            </a:r>
            <a:r>
              <a:rPr lang="nl-NL" sz="1600">
                <a:solidFill>
                  <a:srgbClr val="001158"/>
                </a:solidFill>
                <a:latin typeface="Merriweather" panose="00000500000000000000" pitchFamily="2" charset="0"/>
              </a:rPr>
              <a:t>pleidingen </a:t>
            </a:r>
            <a:r>
              <a:rPr lang="nl-NL" sz="1600" dirty="0">
                <a:solidFill>
                  <a:srgbClr val="001158"/>
                </a:solidFill>
                <a:latin typeface="Merriweather" panose="00000500000000000000" pitchFamily="2" charset="0"/>
              </a:rPr>
              <a:t>voor professionals</a:t>
            </a:r>
            <a:endParaRPr lang="en-US"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2586882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96E0EE37-251A-AC76-5D23-DBED3C15E9CC}"/>
              </a:ext>
            </a:extLst>
          </p:cNvPr>
          <p:cNvSpPr>
            <a:spLocks noGrp="1"/>
          </p:cNvSpPr>
          <p:nvPr>
            <p:ph type="body" sz="quarter" idx="14"/>
          </p:nvPr>
        </p:nvSpPr>
        <p:spPr>
          <a:xfrm>
            <a:off x="698500" y="2038350"/>
            <a:ext cx="5397500" cy="3575466"/>
          </a:xfrm>
        </p:spPr>
        <p:txBody>
          <a:bodyPr vert="horz" lIns="91440" tIns="45720" rIns="91440" bIns="45720" rtlCol="0">
            <a:spAutoFit/>
          </a:bodyPr>
          <a:lstStyle/>
          <a:p>
            <a:pPr marL="228600" indent="-228600">
              <a:spcAft>
                <a:spcPts val="1200"/>
              </a:spcAft>
            </a:pPr>
            <a:r>
              <a:rPr lang="nl-NL" dirty="0"/>
              <a:t>Breed aanbod</a:t>
            </a:r>
          </a:p>
          <a:p>
            <a:pPr marL="228600" indent="-228600">
              <a:spcAft>
                <a:spcPts val="1200"/>
              </a:spcAft>
            </a:pPr>
            <a:r>
              <a:rPr lang="nl-NL" dirty="0"/>
              <a:t>Kleinschalig</a:t>
            </a:r>
          </a:p>
          <a:p>
            <a:pPr marL="228600" indent="-228600">
              <a:spcAft>
                <a:spcPts val="1200"/>
              </a:spcAft>
            </a:pPr>
            <a:r>
              <a:rPr lang="nl-NL" dirty="0"/>
              <a:t>Twee steden: Leiden en Den Haag</a:t>
            </a:r>
          </a:p>
          <a:p>
            <a:pPr marL="228600" indent="-228600">
              <a:spcAft>
                <a:spcPts val="1200"/>
              </a:spcAft>
            </a:pPr>
            <a:r>
              <a:rPr lang="nl-NL" dirty="0"/>
              <a:t>Internationaal</a:t>
            </a:r>
          </a:p>
          <a:p>
            <a:pPr marL="228600" indent="-228600">
              <a:spcAft>
                <a:spcPts val="1200"/>
              </a:spcAft>
            </a:pPr>
            <a:r>
              <a:rPr lang="nl-NL" dirty="0"/>
              <a:t>Onderwijs gebaseerd op onderzoek</a:t>
            </a:r>
          </a:p>
          <a:p>
            <a:pPr marL="228600" indent="-228600">
              <a:spcAft>
                <a:spcPts val="1200"/>
              </a:spcAft>
            </a:pPr>
            <a:r>
              <a:rPr lang="nl-NL" dirty="0"/>
              <a:t>Gezellige studentensteden</a:t>
            </a:r>
          </a:p>
          <a:p>
            <a:pPr marL="228600" indent="-228600">
              <a:spcAft>
                <a:spcPts val="1200"/>
              </a:spcAft>
            </a:pPr>
            <a:r>
              <a:rPr lang="nl-NL" dirty="0"/>
              <a:t>Goede reputatie</a:t>
            </a:r>
            <a:endParaRPr lang="en-US" dirty="0"/>
          </a:p>
        </p:txBody>
      </p:sp>
      <p:sp>
        <p:nvSpPr>
          <p:cNvPr id="3" name="Titel 2">
            <a:extLst>
              <a:ext uri="{FF2B5EF4-FFF2-40B4-BE49-F238E27FC236}">
                <a16:creationId xmlns:a16="http://schemas.microsoft.com/office/drawing/2014/main" id="{169E2324-C439-7217-5990-BCC1F9EF351A}"/>
              </a:ext>
            </a:extLst>
          </p:cNvPr>
          <p:cNvSpPr>
            <a:spLocks noGrp="1"/>
          </p:cNvSpPr>
          <p:nvPr>
            <p:ph type="title"/>
          </p:nvPr>
        </p:nvSpPr>
        <p:spPr>
          <a:xfrm>
            <a:off x="698400" y="360000"/>
            <a:ext cx="5397600" cy="1325563"/>
          </a:xfrm>
        </p:spPr>
        <p:txBody>
          <a:bodyPr/>
          <a:lstStyle/>
          <a:p>
            <a:r>
              <a:rPr lang="nl-NL" dirty="0"/>
              <a:t>Waarom kiezen studenten voor ons?</a:t>
            </a:r>
            <a:endParaRPr lang="en-US" dirty="0"/>
          </a:p>
        </p:txBody>
      </p:sp>
      <p:pic>
        <p:nvPicPr>
          <p:cNvPr id="7" name="Tijdelijke aanduiding voor afbeelding 6">
            <a:extLst>
              <a:ext uri="{FF2B5EF4-FFF2-40B4-BE49-F238E27FC236}">
                <a16:creationId xmlns:a16="http://schemas.microsoft.com/office/drawing/2014/main" id="{10874700-A4B6-4C45-8CF0-70517F6F43E4}"/>
              </a:ext>
            </a:extLst>
          </p:cNvPr>
          <p:cNvPicPr>
            <a:picLocks noGrp="1" noChangeAspect="1"/>
          </p:cNvPicPr>
          <p:nvPr>
            <p:ph type="pic" sz="quarter" idx="16"/>
          </p:nvPr>
        </p:nvPicPr>
        <p:blipFill>
          <a:blip r:embed="rId3"/>
          <a:srcRect l="447" r="40741"/>
          <a:stretch>
            <a:fillRect/>
          </a:stretch>
        </p:blipFill>
        <p:spPr>
          <a:xfrm>
            <a:off x="6142038" y="0"/>
            <a:ext cx="6049962" cy="6858000"/>
          </a:xfrm>
        </p:spPr>
      </p:pic>
    </p:spTree>
    <p:extLst>
      <p:ext uri="{BB962C8B-B14F-4D97-AF65-F5344CB8AC3E}">
        <p14:creationId xmlns:p14="http://schemas.microsoft.com/office/powerpoint/2010/main" val="173402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23EA4-508D-439C-7EE3-B6E1D1C55642}"/>
            </a:ext>
          </a:extLst>
        </p:cNvPr>
        <p:cNvGrpSpPr/>
        <p:nvPr/>
      </p:nvGrpSpPr>
      <p:grpSpPr>
        <a:xfrm>
          <a:off x="0" y="0"/>
          <a:ext cx="0" cy="0"/>
          <a:chOff x="0" y="0"/>
          <a:chExt cx="0" cy="0"/>
        </a:xfrm>
      </p:grpSpPr>
      <p:sp>
        <p:nvSpPr>
          <p:cNvPr id="8" name="Tijdelijke aanduiding voor tekst 13">
            <a:extLst>
              <a:ext uri="{FF2B5EF4-FFF2-40B4-BE49-F238E27FC236}">
                <a16:creationId xmlns:a16="http://schemas.microsoft.com/office/drawing/2014/main" id="{BB5C02EA-5565-30CD-DFF8-99FDEC3914A5}"/>
              </a:ext>
            </a:extLst>
          </p:cNvPr>
          <p:cNvSpPr>
            <a:spLocks noGrp="1"/>
          </p:cNvSpPr>
          <p:nvPr>
            <p:ph type="body" sz="quarter" idx="14"/>
          </p:nvPr>
        </p:nvSpPr>
        <p:spPr>
          <a:xfrm>
            <a:off x="698500" y="2038350"/>
            <a:ext cx="5397500" cy="2395528"/>
          </a:xfrm>
        </p:spPr>
        <p:txBody>
          <a:bodyPr vert="horz" lIns="91440" tIns="45720" rIns="91440" bIns="45720" rtlCol="0">
            <a:spAutoFit/>
          </a:bodyPr>
          <a:lstStyle/>
          <a:p>
            <a:pPr marL="228600" indent="-228600">
              <a:spcAft>
                <a:spcPts val="1200"/>
              </a:spcAft>
              <a:buChar char="•"/>
            </a:pPr>
            <a:r>
              <a:rPr lang="nl-NL" dirty="0">
                <a:solidFill>
                  <a:srgbClr val="0C2577"/>
                </a:solidFill>
              </a:rPr>
              <a:t>Onderwijs voor professionals</a:t>
            </a:r>
          </a:p>
          <a:p>
            <a:pPr marL="228600" indent="-228600">
              <a:spcAft>
                <a:spcPts val="1200"/>
              </a:spcAft>
              <a:buChar char="•"/>
            </a:pPr>
            <a:r>
              <a:rPr lang="nl-NL" dirty="0">
                <a:solidFill>
                  <a:srgbClr val="0C2577"/>
                </a:solidFill>
              </a:rPr>
              <a:t>Aanschuif- en à la carte onderwijs</a:t>
            </a:r>
          </a:p>
          <a:p>
            <a:pPr marL="228600" indent="-228600">
              <a:spcAft>
                <a:spcPts val="1200"/>
              </a:spcAft>
              <a:buChar char="•"/>
            </a:pPr>
            <a:r>
              <a:rPr lang="nl-NL" dirty="0">
                <a:solidFill>
                  <a:srgbClr val="0C2577"/>
                </a:solidFill>
              </a:rPr>
              <a:t>Hoger Onderwijs voor Ouderen</a:t>
            </a:r>
          </a:p>
          <a:p>
            <a:pPr marL="228600" indent="-228600">
              <a:spcAft>
                <a:spcPts val="1200"/>
              </a:spcAft>
              <a:buChar char="•"/>
            </a:pPr>
            <a:r>
              <a:rPr lang="nl-NL" dirty="0">
                <a:solidFill>
                  <a:srgbClr val="0C2577"/>
                </a:solidFill>
              </a:rPr>
              <a:t>Onderwijs voor vluchtelingen</a:t>
            </a:r>
          </a:p>
          <a:p>
            <a:pPr marL="228600" indent="-228600">
              <a:spcAft>
                <a:spcPts val="1200"/>
              </a:spcAft>
              <a:buChar char="•"/>
            </a:pPr>
            <a:r>
              <a:rPr lang="nl-NL" dirty="0">
                <a:solidFill>
                  <a:srgbClr val="0C2577"/>
                </a:solidFill>
              </a:rPr>
              <a:t>Studie in het buitenland</a:t>
            </a:r>
          </a:p>
          <a:p>
            <a:pPr marL="228600" indent="-228600">
              <a:spcAft>
                <a:spcPts val="1200"/>
              </a:spcAft>
              <a:buChar char="•"/>
            </a:pPr>
            <a:r>
              <a:rPr lang="nl-NL" dirty="0">
                <a:solidFill>
                  <a:srgbClr val="0C2577"/>
                </a:solidFill>
              </a:rPr>
              <a:t>Summer Schools</a:t>
            </a:r>
          </a:p>
        </p:txBody>
      </p:sp>
      <p:sp>
        <p:nvSpPr>
          <p:cNvPr id="3" name="Titel 2">
            <a:extLst>
              <a:ext uri="{FF2B5EF4-FFF2-40B4-BE49-F238E27FC236}">
                <a16:creationId xmlns:a16="http://schemas.microsoft.com/office/drawing/2014/main" id="{DD9093A0-1FFC-167A-3107-8DC477C91906}"/>
              </a:ext>
            </a:extLst>
          </p:cNvPr>
          <p:cNvSpPr>
            <a:spLocks noGrp="1"/>
          </p:cNvSpPr>
          <p:nvPr>
            <p:ph type="title"/>
          </p:nvPr>
        </p:nvSpPr>
        <p:spPr>
          <a:xfrm>
            <a:off x="698400" y="360000"/>
            <a:ext cx="5397600" cy="1325563"/>
          </a:xfrm>
        </p:spPr>
        <p:txBody>
          <a:bodyPr>
            <a:noAutofit/>
          </a:bodyPr>
          <a:lstStyle/>
          <a:p>
            <a:r>
              <a:rPr lang="nl-NL" dirty="0"/>
              <a:t>Een leven lang leren</a:t>
            </a:r>
            <a:endParaRPr lang="en-US" dirty="0"/>
          </a:p>
        </p:txBody>
      </p:sp>
      <p:pic>
        <p:nvPicPr>
          <p:cNvPr id="2" name="Tijdelijke aanduiding voor afbeelding 10">
            <a:extLst>
              <a:ext uri="{FF2B5EF4-FFF2-40B4-BE49-F238E27FC236}">
                <a16:creationId xmlns:a16="http://schemas.microsoft.com/office/drawing/2014/main" id="{E4C86603-6F8F-73B2-7C1E-AC0B4F63D742}"/>
              </a:ext>
            </a:extLst>
          </p:cNvPr>
          <p:cNvPicPr>
            <a:picLocks noGrp="1" noChangeAspect="1"/>
          </p:cNvPicPr>
          <p:nvPr>
            <p:ph type="pic" sz="quarter" idx="16"/>
          </p:nvPr>
        </p:nvPicPr>
        <p:blipFill>
          <a:blip r:embed="rId3"/>
          <a:srcRect l="35976" r="5212"/>
          <a:stretch>
            <a:fillRect/>
          </a:stretch>
        </p:blipFill>
        <p:spPr>
          <a:xfrm>
            <a:off x="6142038" y="0"/>
            <a:ext cx="6049962" cy="6858000"/>
          </a:xfrm>
          <a:solidFill>
            <a:srgbClr val="001158"/>
          </a:solidFill>
        </p:spPr>
      </p:pic>
    </p:spTree>
    <p:extLst>
      <p:ext uri="{BB962C8B-B14F-4D97-AF65-F5344CB8AC3E}">
        <p14:creationId xmlns:p14="http://schemas.microsoft.com/office/powerpoint/2010/main" val="14726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62EE5-B887-93CC-DB6A-4D75F1D5DDAE}"/>
            </a:ext>
          </a:extLst>
        </p:cNvPr>
        <p:cNvGrpSpPr/>
        <p:nvPr/>
      </p:nvGrpSpPr>
      <p:grpSpPr>
        <a:xfrm>
          <a:off x="0" y="0"/>
          <a:ext cx="0" cy="0"/>
          <a:chOff x="0" y="0"/>
          <a:chExt cx="0" cy="0"/>
        </a:xfrm>
      </p:grpSpPr>
      <p:sp>
        <p:nvSpPr>
          <p:cNvPr id="9" name="Tijdelijke aanduiding voor inhoud 8">
            <a:extLst>
              <a:ext uri="{FF2B5EF4-FFF2-40B4-BE49-F238E27FC236}">
                <a16:creationId xmlns:a16="http://schemas.microsoft.com/office/drawing/2014/main" id="{060FA1A6-B974-1DA7-E1B7-6CF1EE1BC25C}"/>
              </a:ext>
            </a:extLst>
          </p:cNvPr>
          <p:cNvSpPr>
            <a:spLocks noGrp="1"/>
          </p:cNvSpPr>
          <p:nvPr>
            <p:ph type="body" sz="quarter" idx="14"/>
          </p:nvPr>
        </p:nvSpPr>
        <p:spPr>
          <a:xfrm>
            <a:off x="6127884" y="1686838"/>
            <a:ext cx="5511438" cy="4191019"/>
          </a:xfrm>
        </p:spPr>
        <p:txBody>
          <a:bodyPr>
            <a:spAutoFit/>
          </a:bodyPr>
          <a:lstStyle/>
          <a:p>
            <a:pPr marL="0" indent="0">
              <a:spcAft>
                <a:spcPts val="1200"/>
              </a:spcAft>
              <a:buNone/>
            </a:pPr>
            <a:r>
              <a:rPr lang="nl-NL" sz="2200" b="1" dirty="0"/>
              <a:t>Focus op</a:t>
            </a:r>
          </a:p>
          <a:p>
            <a:pPr marL="228600" indent="-228600">
              <a:lnSpc>
                <a:spcPct val="120000"/>
              </a:lnSpc>
              <a:spcBef>
                <a:spcPts val="0"/>
              </a:spcBef>
              <a:spcAft>
                <a:spcPts val="1200"/>
              </a:spcAft>
            </a:pPr>
            <a:r>
              <a:rPr lang="nl-NL" dirty="0">
                <a:solidFill>
                  <a:srgbClr val="0C2577"/>
                </a:solidFill>
              </a:rPr>
              <a:t>Noordoost- en Zuidoost-Azië</a:t>
            </a:r>
          </a:p>
          <a:p>
            <a:pPr marL="228600" indent="-228600">
              <a:lnSpc>
                <a:spcPct val="120000"/>
              </a:lnSpc>
              <a:spcBef>
                <a:spcPts val="0"/>
              </a:spcBef>
              <a:spcAft>
                <a:spcPts val="1200"/>
              </a:spcAft>
            </a:pPr>
            <a:r>
              <a:rPr lang="nl-NL">
                <a:solidFill>
                  <a:srgbClr val="0C2577"/>
                </a:solidFill>
              </a:rPr>
              <a:t>Latijns-Amerika</a:t>
            </a:r>
            <a:endParaRPr lang="nl-NL" dirty="0">
              <a:solidFill>
                <a:srgbClr val="0C2577"/>
              </a:solidFill>
            </a:endParaRPr>
          </a:p>
          <a:p>
            <a:pPr marL="228600" indent="-228600">
              <a:lnSpc>
                <a:spcPct val="120000"/>
              </a:lnSpc>
              <a:spcBef>
                <a:spcPts val="0"/>
              </a:spcBef>
              <a:spcAft>
                <a:spcPts val="1200"/>
              </a:spcAft>
            </a:pPr>
            <a:r>
              <a:rPr lang="nl-NL" dirty="0">
                <a:solidFill>
                  <a:srgbClr val="0C2577"/>
                </a:solidFill>
              </a:rPr>
              <a:t>Afrika</a:t>
            </a:r>
          </a:p>
          <a:p>
            <a:pPr marL="228600" indent="-228600">
              <a:lnSpc>
                <a:spcPct val="120000"/>
              </a:lnSpc>
              <a:spcBef>
                <a:spcPts val="0"/>
              </a:spcBef>
              <a:spcAft>
                <a:spcPts val="1200"/>
              </a:spcAft>
            </a:pPr>
            <a:r>
              <a:rPr lang="nl-NL" dirty="0">
                <a:solidFill>
                  <a:srgbClr val="0C2577"/>
                </a:solidFill>
              </a:rPr>
              <a:t>Europa</a:t>
            </a:r>
          </a:p>
          <a:p>
            <a:pPr marL="0" indent="0">
              <a:spcBef>
                <a:spcPts val="1200"/>
              </a:spcBef>
              <a:spcAft>
                <a:spcPts val="1200"/>
              </a:spcAft>
              <a:buNone/>
            </a:pPr>
            <a:r>
              <a:rPr lang="nl-NL" sz="2200" b="1" dirty="0"/>
              <a:t>Samenwerkingsverbanden met</a:t>
            </a:r>
          </a:p>
          <a:p>
            <a:pPr marL="228600" indent="-228600">
              <a:lnSpc>
                <a:spcPct val="120000"/>
              </a:lnSpc>
              <a:spcBef>
                <a:spcPts val="0"/>
              </a:spcBef>
              <a:spcAft>
                <a:spcPts val="1200"/>
              </a:spcAft>
            </a:pPr>
            <a:r>
              <a:rPr lang="nl-NL" dirty="0">
                <a:solidFill>
                  <a:srgbClr val="0C2577"/>
                </a:solidFill>
              </a:rPr>
              <a:t>Academische partners</a:t>
            </a:r>
          </a:p>
          <a:p>
            <a:pPr marL="228600" indent="-228600">
              <a:lnSpc>
                <a:spcPct val="120000"/>
              </a:lnSpc>
              <a:spcBef>
                <a:spcPts val="0"/>
              </a:spcBef>
              <a:spcAft>
                <a:spcPts val="1200"/>
              </a:spcAft>
            </a:pPr>
            <a:r>
              <a:rPr lang="nl-NL" dirty="0">
                <a:solidFill>
                  <a:srgbClr val="0C2577"/>
                </a:solidFill>
              </a:rPr>
              <a:t>Niet-academische partners</a:t>
            </a:r>
          </a:p>
        </p:txBody>
      </p:sp>
      <p:sp>
        <p:nvSpPr>
          <p:cNvPr id="8" name="Titel 7">
            <a:extLst>
              <a:ext uri="{FF2B5EF4-FFF2-40B4-BE49-F238E27FC236}">
                <a16:creationId xmlns:a16="http://schemas.microsoft.com/office/drawing/2014/main" id="{32CC2276-FDC1-6C7A-FEB2-E5C0B5FD9CBB}"/>
              </a:ext>
            </a:extLst>
          </p:cNvPr>
          <p:cNvSpPr>
            <a:spLocks noGrp="1"/>
          </p:cNvSpPr>
          <p:nvPr>
            <p:ph type="title"/>
          </p:nvPr>
        </p:nvSpPr>
        <p:spPr>
          <a:xfrm>
            <a:off x="6128242" y="360000"/>
            <a:ext cx="6330457" cy="1325563"/>
          </a:xfrm>
        </p:spPr>
        <p:txBody>
          <a:bodyPr/>
          <a:lstStyle/>
          <a:p>
            <a:r>
              <a:rPr lang="nl-NL" sz="2800" b="1" dirty="0"/>
              <a:t>Internationale samenwerking</a:t>
            </a:r>
            <a:endParaRPr lang="en-US" sz="2800" b="1" dirty="0"/>
          </a:p>
        </p:txBody>
      </p:sp>
      <p:pic>
        <p:nvPicPr>
          <p:cNvPr id="5" name="Tijdelijke aanduiding voor afbeelding 24">
            <a:extLst>
              <a:ext uri="{FF2B5EF4-FFF2-40B4-BE49-F238E27FC236}">
                <a16:creationId xmlns:a16="http://schemas.microsoft.com/office/drawing/2014/main" id="{22049A43-EB4E-862D-52A7-489CB35A931D}"/>
              </a:ext>
            </a:extLst>
          </p:cNvPr>
          <p:cNvPicPr>
            <a:picLocks noGrp="1" noChangeAspect="1"/>
          </p:cNvPicPr>
          <p:nvPr>
            <p:ph type="pic" sz="quarter" idx="15"/>
          </p:nvPr>
        </p:nvPicPr>
        <p:blipFill>
          <a:blip r:embed="rId3"/>
          <a:srcRect l="25762" r="25762"/>
          <a:stretch/>
        </p:blipFill>
        <p:spPr>
          <a:xfrm>
            <a:off x="0" y="0"/>
            <a:ext cx="6049963" cy="6858000"/>
          </a:xfrm>
        </p:spPr>
      </p:pic>
    </p:spTree>
    <p:extLst>
      <p:ext uri="{BB962C8B-B14F-4D97-AF65-F5344CB8AC3E}">
        <p14:creationId xmlns:p14="http://schemas.microsoft.com/office/powerpoint/2010/main" val="52804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9AC04-0FFD-61EB-F6B2-9D7A6463F09A}"/>
            </a:ext>
          </a:extLst>
        </p:cNvPr>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2F8F478D-81A1-E149-5552-D3F9EC0B465A}"/>
              </a:ext>
            </a:extLst>
          </p:cNvPr>
          <p:cNvSpPr>
            <a:spLocks noGrp="1"/>
          </p:cNvSpPr>
          <p:nvPr>
            <p:ph type="body" sz="quarter" idx="14"/>
          </p:nvPr>
        </p:nvSpPr>
        <p:spPr>
          <a:xfrm>
            <a:off x="5892800" y="2036763"/>
            <a:ext cx="5822949" cy="4046537"/>
          </a:xfrm>
        </p:spPr>
        <p:txBody>
          <a:bodyPr/>
          <a:lstStyle/>
          <a:p>
            <a:pPr>
              <a:lnSpc>
                <a:spcPct val="120000"/>
              </a:lnSpc>
              <a:spcBef>
                <a:spcPts val="0"/>
              </a:spcBef>
            </a:pPr>
            <a:r>
              <a:rPr lang="nl-NL" dirty="0"/>
              <a:t>Meer dan </a:t>
            </a:r>
            <a:r>
              <a:rPr lang="nl-NL" sz="2200" b="1" dirty="0">
                <a:solidFill>
                  <a:srgbClr val="B27F2A"/>
                </a:solidFill>
              </a:rPr>
              <a:t>155.000</a:t>
            </a:r>
            <a:r>
              <a:rPr lang="nl-NL" dirty="0"/>
              <a:t> in meer dan </a:t>
            </a:r>
            <a:r>
              <a:rPr lang="nl-NL" sz="2200" b="1" dirty="0">
                <a:solidFill>
                  <a:srgbClr val="B27F2A"/>
                </a:solidFill>
              </a:rPr>
              <a:t>150</a:t>
            </a:r>
            <a:r>
              <a:rPr lang="nl-NL" dirty="0"/>
              <a:t> landen</a:t>
            </a:r>
          </a:p>
          <a:p>
            <a:pPr>
              <a:lnSpc>
                <a:spcPct val="100000"/>
              </a:lnSpc>
              <a:spcBef>
                <a:spcPts val="2400"/>
              </a:spcBef>
              <a:spcAft>
                <a:spcPts val="1800"/>
              </a:spcAft>
            </a:pPr>
            <a:r>
              <a:rPr lang="nl-NL" sz="2200" b="1" dirty="0"/>
              <a:t>Bekende alumni</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Rembrandt van Rijn</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Koning Willem-Alexander</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Prinses Beatrix</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Mark Rutte</a:t>
            </a:r>
          </a:p>
          <a:p>
            <a:pPr marL="228600" indent="-228600">
              <a:lnSpc>
                <a:spcPct val="120000"/>
              </a:lnSpc>
              <a:spcBef>
                <a:spcPts val="0"/>
              </a:spcBef>
              <a:spcAft>
                <a:spcPts val="1200"/>
              </a:spcAft>
              <a:buFont typeface="Arial" panose="020B0604020202020204" pitchFamily="34" charset="0"/>
              <a:buChar char="•"/>
            </a:pPr>
            <a:r>
              <a:rPr lang="nl-NL" dirty="0">
                <a:solidFill>
                  <a:srgbClr val="0C2577"/>
                </a:solidFill>
              </a:rPr>
              <a:t>Eva </a:t>
            </a:r>
            <a:r>
              <a:rPr lang="nl-NL" dirty="0" err="1">
                <a:solidFill>
                  <a:srgbClr val="0C2577"/>
                </a:solidFill>
              </a:rPr>
              <a:t>Jinek</a:t>
            </a:r>
            <a:endParaRPr lang="en-US" dirty="0">
              <a:solidFill>
                <a:srgbClr val="0C2577"/>
              </a:solidFill>
            </a:endParaRPr>
          </a:p>
        </p:txBody>
      </p:sp>
      <p:sp>
        <p:nvSpPr>
          <p:cNvPr id="2" name="Titel 1">
            <a:extLst>
              <a:ext uri="{FF2B5EF4-FFF2-40B4-BE49-F238E27FC236}">
                <a16:creationId xmlns:a16="http://schemas.microsoft.com/office/drawing/2014/main" id="{74FC299F-5608-B108-E0FF-52ACD4FE2D79}"/>
              </a:ext>
            </a:extLst>
          </p:cNvPr>
          <p:cNvSpPr>
            <a:spLocks noGrp="1"/>
          </p:cNvSpPr>
          <p:nvPr>
            <p:ph type="title"/>
          </p:nvPr>
        </p:nvSpPr>
        <p:spPr/>
        <p:txBody>
          <a:bodyPr/>
          <a:lstStyle/>
          <a:p>
            <a:r>
              <a:rPr lang="nl-NL"/>
              <a:t>Onze alumni</a:t>
            </a:r>
            <a:endParaRPr lang="en-US" dirty="0"/>
          </a:p>
        </p:txBody>
      </p:sp>
      <p:pic>
        <p:nvPicPr>
          <p:cNvPr id="12" name="Tijdelijke aanduiding voor afbeelding 11">
            <a:extLst>
              <a:ext uri="{FF2B5EF4-FFF2-40B4-BE49-F238E27FC236}">
                <a16:creationId xmlns:a16="http://schemas.microsoft.com/office/drawing/2014/main" id="{701A2B07-5754-E363-F028-DB5952F2A6CC}"/>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val="0"/>
              </a:ext>
            </a:extLst>
          </a:blip>
          <a:srcRect l="12076" r="29112"/>
          <a:stretch>
            <a:fillRect/>
          </a:stretch>
        </p:blipFill>
        <p:spPr>
          <a:xfrm>
            <a:off x="0" y="0"/>
            <a:ext cx="6049964" cy="6858000"/>
          </a:xfrm>
        </p:spPr>
      </p:pic>
    </p:spTree>
    <p:extLst>
      <p:ext uri="{BB962C8B-B14F-4D97-AF65-F5344CB8AC3E}">
        <p14:creationId xmlns:p14="http://schemas.microsoft.com/office/powerpoint/2010/main" val="179865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ndertitel 5">
            <a:extLst>
              <a:ext uri="{FF2B5EF4-FFF2-40B4-BE49-F238E27FC236}">
                <a16:creationId xmlns:a16="http://schemas.microsoft.com/office/drawing/2014/main" id="{41D98954-D71C-9F45-022D-B28BBD2FE548}"/>
              </a:ext>
            </a:extLst>
          </p:cNvPr>
          <p:cNvSpPr>
            <a:spLocks noGrp="1"/>
          </p:cNvSpPr>
          <p:nvPr>
            <p:ph type="subTitle" idx="1"/>
          </p:nvPr>
        </p:nvSpPr>
        <p:spPr/>
        <p:txBody>
          <a:bodyPr/>
          <a:lstStyle/>
          <a:p>
            <a:endParaRPr lang="en-US"/>
          </a:p>
        </p:txBody>
      </p:sp>
      <p:sp>
        <p:nvSpPr>
          <p:cNvPr id="5" name="Titel 4">
            <a:extLst>
              <a:ext uri="{FF2B5EF4-FFF2-40B4-BE49-F238E27FC236}">
                <a16:creationId xmlns:a16="http://schemas.microsoft.com/office/drawing/2014/main" id="{C1C94C41-12A3-398C-010B-D7C8B125CCB1}"/>
              </a:ext>
            </a:extLst>
          </p:cNvPr>
          <p:cNvSpPr>
            <a:spLocks noGrp="1"/>
          </p:cNvSpPr>
          <p:nvPr>
            <p:ph type="ctrTitle"/>
          </p:nvPr>
        </p:nvSpPr>
        <p:spPr/>
        <p:txBody>
          <a:bodyPr/>
          <a:lstStyle/>
          <a:p>
            <a:r>
              <a:rPr lang="nl-NL" dirty="0"/>
              <a:t>universiteitleiden.nl</a:t>
            </a:r>
            <a:endParaRPr lang="en-US" dirty="0"/>
          </a:p>
        </p:txBody>
      </p:sp>
    </p:spTree>
    <p:extLst>
      <p:ext uri="{BB962C8B-B14F-4D97-AF65-F5344CB8AC3E}">
        <p14:creationId xmlns:p14="http://schemas.microsoft.com/office/powerpoint/2010/main" val="342544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jdelijke aanduiding voor inhoud 7">
            <a:extLst>
              <a:ext uri="{FF2B5EF4-FFF2-40B4-BE49-F238E27FC236}">
                <a16:creationId xmlns:a16="http://schemas.microsoft.com/office/drawing/2014/main" id="{BFEB8DF6-229B-A242-E4E8-2866D342517A}"/>
              </a:ext>
            </a:extLst>
          </p:cNvPr>
          <p:cNvSpPr>
            <a:spLocks noGrp="1"/>
          </p:cNvSpPr>
          <p:nvPr>
            <p:ph type="body" sz="quarter" idx="14"/>
          </p:nvPr>
        </p:nvSpPr>
        <p:spPr>
          <a:xfrm>
            <a:off x="698500" y="2038350"/>
            <a:ext cx="5397500" cy="2449004"/>
          </a:xfrm>
        </p:spPr>
        <p:txBody>
          <a:bodyPr vert="horz"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1158"/>
                </a:solidFill>
                <a:latin typeface="Merriweath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1158"/>
                </a:solidFill>
                <a:latin typeface="Merriweath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1158"/>
                </a:solidFill>
                <a:latin typeface="Merriweath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1158"/>
                </a:solidFill>
                <a:latin typeface="Merriweath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spcAft>
                <a:spcPts val="1200"/>
              </a:spcAft>
              <a:buNone/>
            </a:pPr>
            <a:r>
              <a:rPr lang="nl-NL"/>
              <a:t>Opgericht in 1575 door Willem van Oranje</a:t>
            </a:r>
          </a:p>
          <a:p>
            <a:pPr marL="0" indent="0">
              <a:lnSpc>
                <a:spcPct val="120000"/>
              </a:lnSpc>
              <a:spcBef>
                <a:spcPts val="0"/>
              </a:spcBef>
              <a:spcAft>
                <a:spcPts val="1200"/>
              </a:spcAft>
              <a:buNone/>
            </a:pPr>
            <a:endParaRPr lang="nl-NL"/>
          </a:p>
          <a:p>
            <a:pPr marL="0" indent="0">
              <a:lnSpc>
                <a:spcPct val="120000"/>
              </a:lnSpc>
              <a:spcBef>
                <a:spcPts val="0"/>
              </a:spcBef>
              <a:spcAft>
                <a:spcPts val="1200"/>
              </a:spcAft>
              <a:buNone/>
            </a:pPr>
            <a:r>
              <a:rPr lang="nl-NL" sz="2400" b="1"/>
              <a:t>Ons motto</a:t>
            </a:r>
          </a:p>
          <a:p>
            <a:pPr marL="0" indent="0">
              <a:lnSpc>
                <a:spcPct val="120000"/>
              </a:lnSpc>
              <a:spcBef>
                <a:spcPts val="0"/>
              </a:spcBef>
              <a:spcAft>
                <a:spcPts val="1200"/>
              </a:spcAft>
              <a:buNone/>
            </a:pPr>
            <a:r>
              <a:rPr lang="nl-NL"/>
              <a:t>Praesidium Libertatis: Bolwerk van Vrijheid</a:t>
            </a:r>
            <a:endParaRPr lang="nl-NL" dirty="0"/>
          </a:p>
        </p:txBody>
      </p:sp>
      <p:sp>
        <p:nvSpPr>
          <p:cNvPr id="3" name="Titel 2">
            <a:extLst>
              <a:ext uri="{FF2B5EF4-FFF2-40B4-BE49-F238E27FC236}">
                <a16:creationId xmlns:a16="http://schemas.microsoft.com/office/drawing/2014/main" id="{E34E7549-2CB1-AAC4-8D6E-8E44D325E548}"/>
              </a:ext>
            </a:extLst>
          </p:cNvPr>
          <p:cNvSpPr>
            <a:spLocks noGrp="1"/>
          </p:cNvSpPr>
          <p:nvPr>
            <p:ph type="title"/>
          </p:nvPr>
        </p:nvSpPr>
        <p:spPr>
          <a:xfrm>
            <a:off x="698400" y="360000"/>
            <a:ext cx="5397600" cy="1325563"/>
          </a:xfrm>
        </p:spPr>
        <p:txBody>
          <a:bodyPr>
            <a:noAutofit/>
          </a:bodyPr>
          <a:lstStyle/>
          <a:p>
            <a:r>
              <a:rPr lang="nl-NL"/>
              <a:t>Eerste universiteit van Nederland</a:t>
            </a:r>
            <a:endParaRPr lang="en-US" dirty="0"/>
          </a:p>
        </p:txBody>
      </p:sp>
      <p:pic>
        <p:nvPicPr>
          <p:cNvPr id="5" name="Tijdelijke aanduiding voor afbeelding 4">
            <a:extLst>
              <a:ext uri="{FF2B5EF4-FFF2-40B4-BE49-F238E27FC236}">
                <a16:creationId xmlns:a16="http://schemas.microsoft.com/office/drawing/2014/main" id="{C17E4889-1F0F-151F-8276-2721C646E009}"/>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val="0"/>
              </a:ext>
            </a:extLst>
          </a:blip>
          <a:srcRect/>
          <a:stretch>
            <a:fillRect/>
          </a:stretch>
        </p:blipFill>
        <p:spPr>
          <a:xfrm>
            <a:off x="6142038" y="0"/>
            <a:ext cx="6049962" cy="6858000"/>
          </a:xfrm>
          <a:solidFill>
            <a:srgbClr val="BCD2FF"/>
          </a:solidFill>
        </p:spPr>
      </p:pic>
    </p:spTree>
    <p:extLst>
      <p:ext uri="{BB962C8B-B14F-4D97-AF65-F5344CB8AC3E}">
        <p14:creationId xmlns:p14="http://schemas.microsoft.com/office/powerpoint/2010/main" val="318795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891E3-9292-03FB-D72B-35281A45A29E}"/>
            </a:ext>
          </a:extLst>
        </p:cNvPr>
        <p:cNvGrpSpPr/>
        <p:nvPr/>
      </p:nvGrpSpPr>
      <p:grpSpPr>
        <a:xfrm>
          <a:off x="0" y="0"/>
          <a:ext cx="0" cy="0"/>
          <a:chOff x="0" y="0"/>
          <a:chExt cx="0" cy="0"/>
        </a:xfrm>
      </p:grpSpPr>
      <p:sp>
        <p:nvSpPr>
          <p:cNvPr id="20" name="Tijdelijke aanduiding voor afbeelding 19">
            <a:extLst>
              <a:ext uri="{FF2B5EF4-FFF2-40B4-BE49-F238E27FC236}">
                <a16:creationId xmlns:a16="http://schemas.microsoft.com/office/drawing/2014/main" id="{B37A8FBB-5EA7-5C1E-46D9-8203BA287818}"/>
              </a:ext>
            </a:extLst>
          </p:cNvPr>
          <p:cNvSpPr>
            <a:spLocks noGrp="1" noRot="1" noMove="1" noResize="1" noEditPoints="1" noAdjustHandles="1" noChangeArrowheads="1" noChangeShapeType="1"/>
          </p:cNvSpPr>
          <p:nvPr>
            <p:ph type="pic" sz="quarter" idx="15"/>
          </p:nvPr>
        </p:nvSpPr>
        <p:spPr>
          <a:xfrm>
            <a:off x="0" y="0"/>
            <a:ext cx="6911296" cy="6858000"/>
          </a:xfrm>
          <a:custGeom>
            <a:avLst/>
            <a:gdLst>
              <a:gd name="csX0" fmla="*/ 6274404 w 6911296"/>
              <a:gd name="csY0" fmla="*/ 0 h 6858000"/>
              <a:gd name="csX1" fmla="*/ 6704284 w 6911296"/>
              <a:gd name="csY1" fmla="*/ 0 h 6858000"/>
              <a:gd name="csX2" fmla="*/ 6700720 w 6911296"/>
              <a:gd name="csY2" fmla="*/ 6153 h 6858000"/>
              <a:gd name="csX3" fmla="*/ 6748296 w 6911296"/>
              <a:gd name="csY3" fmla="*/ 6581852 h 6858000"/>
              <a:gd name="csX4" fmla="*/ 6911296 w 6911296"/>
              <a:gd name="csY4" fmla="*/ 6858000 h 6858000"/>
              <a:gd name="csX5" fmla="*/ 6481416 w 6911296"/>
              <a:gd name="csY5" fmla="*/ 6858000 h 6858000"/>
              <a:gd name="csX6" fmla="*/ 6318415 w 6911296"/>
              <a:gd name="csY6" fmla="*/ 6581852 h 6858000"/>
              <a:gd name="csX7" fmla="*/ 6270840 w 6911296"/>
              <a:gd name="csY7" fmla="*/ 6153 h 6858000"/>
              <a:gd name="csX8" fmla="*/ 0 w 6911296"/>
              <a:gd name="csY8" fmla="*/ 0 h 6858000"/>
              <a:gd name="csX9" fmla="*/ 861332 w 6911296"/>
              <a:gd name="csY9" fmla="*/ 0 h 6858000"/>
              <a:gd name="csX10" fmla="*/ 952386 w 6911296"/>
              <a:gd name="csY10" fmla="*/ 0 h 6858000"/>
              <a:gd name="csX11" fmla="*/ 6265192 w 6911296"/>
              <a:gd name="csY11" fmla="*/ 0 h 6858000"/>
              <a:gd name="csX12" fmla="*/ 6261628 w 6911296"/>
              <a:gd name="csY12" fmla="*/ 6153 h 6858000"/>
              <a:gd name="csX13" fmla="*/ 6309204 w 6911296"/>
              <a:gd name="csY13" fmla="*/ 6581852 h 6858000"/>
              <a:gd name="csX14" fmla="*/ 6472205 w 6911296"/>
              <a:gd name="csY14" fmla="*/ 6858000 h 6858000"/>
              <a:gd name="csX15" fmla="*/ 952386 w 6911296"/>
              <a:gd name="csY15" fmla="*/ 6858000 h 6858000"/>
              <a:gd name="csX16" fmla="*/ 861332 w 6911296"/>
              <a:gd name="csY16" fmla="*/ 6858000 h 6858000"/>
              <a:gd name="csX17" fmla="*/ 0 w 6911296"/>
              <a:gd name="csY17"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Lst>
            <a:rect l="l" t="t" r="r" b="b"/>
            <a:pathLst>
              <a:path w="6911296" h="6858000">
                <a:moveTo>
                  <a:pt x="6274404" y="0"/>
                </a:moveTo>
                <a:lnTo>
                  <a:pt x="6704284" y="0"/>
                </a:lnTo>
                <a:lnTo>
                  <a:pt x="6700720" y="6153"/>
                </a:lnTo>
                <a:cubicBezTo>
                  <a:pt x="6034390" y="1188468"/>
                  <a:pt x="5161953" y="3761764"/>
                  <a:pt x="6748296" y="6581852"/>
                </a:cubicBezTo>
                <a:lnTo>
                  <a:pt x="6911296" y="6858000"/>
                </a:lnTo>
                <a:lnTo>
                  <a:pt x="6481416" y="6858000"/>
                </a:lnTo>
                <a:lnTo>
                  <a:pt x="6318415" y="6581852"/>
                </a:lnTo>
                <a:cubicBezTo>
                  <a:pt x="4732072" y="3761764"/>
                  <a:pt x="5604510" y="1188468"/>
                  <a:pt x="6270840" y="6153"/>
                </a:cubicBezTo>
                <a:close/>
                <a:moveTo>
                  <a:pt x="0" y="0"/>
                </a:moveTo>
                <a:lnTo>
                  <a:pt x="861332" y="0"/>
                </a:lnTo>
                <a:lnTo>
                  <a:pt x="952386" y="0"/>
                </a:lnTo>
                <a:lnTo>
                  <a:pt x="6265192" y="0"/>
                </a:lnTo>
                <a:lnTo>
                  <a:pt x="6261628" y="6153"/>
                </a:lnTo>
                <a:cubicBezTo>
                  <a:pt x="5595299" y="1188468"/>
                  <a:pt x="4722861" y="3761764"/>
                  <a:pt x="6309204" y="6581852"/>
                </a:cubicBezTo>
                <a:lnTo>
                  <a:pt x="6472205" y="6858000"/>
                </a:lnTo>
                <a:lnTo>
                  <a:pt x="952386" y="6858000"/>
                </a:lnTo>
                <a:lnTo>
                  <a:pt x="861332" y="6858000"/>
                </a:lnTo>
                <a:lnTo>
                  <a:pt x="0" y="6858000"/>
                </a:lnTo>
                <a:close/>
              </a:path>
            </a:pathLst>
          </a:custGeom>
          <a:solidFill>
            <a:schemeClr val="bg1">
              <a:lumMod val="95000"/>
            </a:schemeClr>
          </a:solidFill>
          <a:ln w="3175">
            <a:noFill/>
          </a:ln>
        </p:spPr>
        <p:txBody>
          <a:bodyPr wrap="square">
            <a:noAutofit/>
          </a:bodyPr>
          <a:lstStyle/>
          <a:p>
            <a:endParaRPr lang="en-US"/>
          </a:p>
        </p:txBody>
      </p:sp>
      <p:sp>
        <p:nvSpPr>
          <p:cNvPr id="9" name="Ovaal 8">
            <a:extLst>
              <a:ext uri="{FF2B5EF4-FFF2-40B4-BE49-F238E27FC236}">
                <a16:creationId xmlns:a16="http://schemas.microsoft.com/office/drawing/2014/main" id="{EE760481-4B99-6B13-B8D5-A55F7822CE35}"/>
              </a:ext>
            </a:extLst>
          </p:cNvPr>
          <p:cNvSpPr>
            <a:spLocks noChangeAspect="1"/>
          </p:cNvSpPr>
          <p:nvPr/>
        </p:nvSpPr>
        <p:spPr>
          <a:xfrm>
            <a:off x="5636082" y="2748953"/>
            <a:ext cx="972128"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100" dirty="0">
                <a:solidFill>
                  <a:srgbClr val="524F47"/>
                </a:solidFill>
                <a:latin typeface="Vestula Pro" panose="020B0A03060302020204" pitchFamily="34" charset="0"/>
              </a:rPr>
              <a:t>NL Space Campus</a:t>
            </a:r>
            <a:endParaRPr lang="en-US" sz="1100" dirty="0">
              <a:solidFill>
                <a:srgbClr val="524F47"/>
              </a:solidFill>
              <a:latin typeface="Vestula Pro" panose="020B0A03060302020204" pitchFamily="34" charset="0"/>
            </a:endParaRPr>
          </a:p>
        </p:txBody>
      </p:sp>
      <p:sp>
        <p:nvSpPr>
          <p:cNvPr id="10" name="Titel">
            <a:extLst>
              <a:ext uri="{FF2B5EF4-FFF2-40B4-BE49-F238E27FC236}">
                <a16:creationId xmlns:a16="http://schemas.microsoft.com/office/drawing/2014/main" id="{AF2CF4DC-B651-6D65-F80C-FD39FE6E5F1A}"/>
              </a:ext>
            </a:extLst>
          </p:cNvPr>
          <p:cNvSpPr>
            <a:spLocks noGrp="1"/>
          </p:cNvSpPr>
          <p:nvPr>
            <p:ph type="title"/>
          </p:nvPr>
        </p:nvSpPr>
        <p:spPr>
          <a:xfrm>
            <a:off x="217208" y="-205087"/>
            <a:ext cx="10199216" cy="1325563"/>
          </a:xfrm>
        </p:spPr>
        <p:txBody>
          <a:bodyPr lIns="91440" tIns="45720" rIns="91440" bIns="45720" anchor="ctr" anchorCtr="0">
            <a:noAutofit/>
          </a:bodyPr>
          <a:lstStyle/>
          <a:p>
            <a:pPr>
              <a:spcAft>
                <a:spcPts val="1200"/>
              </a:spcAft>
            </a:pPr>
            <a:r>
              <a:rPr lang="nl-NL" dirty="0"/>
              <a:t>In twee steden, in een uniek ecosysteem</a:t>
            </a:r>
            <a:endParaRPr lang="en-US" dirty="0"/>
          </a:p>
        </p:txBody>
      </p:sp>
      <p:sp>
        <p:nvSpPr>
          <p:cNvPr id="6" name="Ovaal 5">
            <a:extLst>
              <a:ext uri="{FF2B5EF4-FFF2-40B4-BE49-F238E27FC236}">
                <a16:creationId xmlns:a16="http://schemas.microsoft.com/office/drawing/2014/main" id="{A0011FA9-2735-BB7F-49AE-58E048EC5A1A}"/>
              </a:ext>
            </a:extLst>
          </p:cNvPr>
          <p:cNvSpPr>
            <a:spLocks noChangeAspect="1"/>
          </p:cNvSpPr>
          <p:nvPr/>
        </p:nvSpPr>
        <p:spPr>
          <a:xfrm>
            <a:off x="4426483" y="438904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Regionale en lokale overheden</a:t>
            </a:r>
            <a:endParaRPr lang="en-US" sz="1150" dirty="0">
              <a:solidFill>
                <a:schemeClr val="tx1">
                  <a:lumMod val="85000"/>
                  <a:lumOff val="15000"/>
                </a:schemeClr>
              </a:solidFill>
              <a:latin typeface="Merriweather" panose="00000500000000000000" pitchFamily="2" charset="0"/>
            </a:endParaRPr>
          </a:p>
        </p:txBody>
      </p:sp>
      <p:sp>
        <p:nvSpPr>
          <p:cNvPr id="12" name="Ovaal 11">
            <a:extLst>
              <a:ext uri="{FF2B5EF4-FFF2-40B4-BE49-F238E27FC236}">
                <a16:creationId xmlns:a16="http://schemas.microsoft.com/office/drawing/2014/main" id="{8428AEA2-55C1-FD9A-78B6-86D419FAA59C}"/>
              </a:ext>
            </a:extLst>
          </p:cNvPr>
          <p:cNvSpPr>
            <a:spLocks noChangeAspect="1"/>
          </p:cNvSpPr>
          <p:nvPr/>
        </p:nvSpPr>
        <p:spPr>
          <a:xfrm>
            <a:off x="2159439" y="515026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Musea, cultuur </a:t>
            </a:r>
            <a:r>
              <a:rPr lang="nl-NL" sz="1150">
                <a:solidFill>
                  <a:schemeClr val="tx1">
                    <a:lumMod val="85000"/>
                    <a:lumOff val="15000"/>
                  </a:schemeClr>
                </a:solidFill>
                <a:latin typeface="Merriweather" panose="00000500000000000000" pitchFamily="2" charset="0"/>
              </a:rPr>
              <a:t>en erfgoed</a:t>
            </a:r>
            <a:endParaRPr lang="en-US" sz="1150" dirty="0">
              <a:solidFill>
                <a:schemeClr val="tx1">
                  <a:lumMod val="85000"/>
                  <a:lumOff val="15000"/>
                </a:schemeClr>
              </a:solidFill>
              <a:latin typeface="Merriweather" panose="00000500000000000000" pitchFamily="2" charset="0"/>
            </a:endParaRPr>
          </a:p>
        </p:txBody>
      </p:sp>
      <p:sp>
        <p:nvSpPr>
          <p:cNvPr id="13" name="Ovaal 12">
            <a:extLst>
              <a:ext uri="{FF2B5EF4-FFF2-40B4-BE49-F238E27FC236}">
                <a16:creationId xmlns:a16="http://schemas.microsoft.com/office/drawing/2014/main" id="{F7CE496B-8017-03D2-BB39-E1A2868FC0B7}"/>
              </a:ext>
            </a:extLst>
          </p:cNvPr>
          <p:cNvSpPr>
            <a:spLocks noChangeAspect="1"/>
          </p:cNvSpPr>
          <p:nvPr/>
        </p:nvSpPr>
        <p:spPr>
          <a:xfrm>
            <a:off x="4369582" y="1798707"/>
            <a:ext cx="972128"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100" dirty="0">
                <a:solidFill>
                  <a:srgbClr val="524F47"/>
                </a:solidFill>
                <a:latin typeface="Vestula Pro" panose="020B0A03060302020204" pitchFamily="34" charset="0"/>
              </a:rPr>
              <a:t>Leiden Bio </a:t>
            </a:r>
            <a:r>
              <a:rPr lang="nl-NL" sz="1100" dirty="0" err="1">
                <a:solidFill>
                  <a:srgbClr val="524F47"/>
                </a:solidFill>
                <a:latin typeface="Vestula Pro" panose="020B0A03060302020204" pitchFamily="34" charset="0"/>
              </a:rPr>
              <a:t>Science</a:t>
            </a:r>
            <a:r>
              <a:rPr lang="nl-NL" sz="1100" dirty="0">
                <a:solidFill>
                  <a:srgbClr val="524F47"/>
                </a:solidFill>
                <a:latin typeface="Vestula Pro" panose="020B0A03060302020204" pitchFamily="34" charset="0"/>
              </a:rPr>
              <a:t> Park</a:t>
            </a:r>
            <a:endParaRPr lang="en-US" sz="1100" dirty="0">
              <a:solidFill>
                <a:srgbClr val="524F47"/>
              </a:solidFill>
              <a:latin typeface="Vestula Pro" panose="020B0A03060302020204" pitchFamily="34" charset="0"/>
            </a:endParaRPr>
          </a:p>
        </p:txBody>
      </p:sp>
      <p:sp>
        <p:nvSpPr>
          <p:cNvPr id="15" name="Ovaal 14">
            <a:extLst>
              <a:ext uri="{FF2B5EF4-FFF2-40B4-BE49-F238E27FC236}">
                <a16:creationId xmlns:a16="http://schemas.microsoft.com/office/drawing/2014/main" id="{E630FFFA-D9B4-3701-C70F-2A290A869D45}"/>
              </a:ext>
            </a:extLst>
          </p:cNvPr>
          <p:cNvSpPr>
            <a:spLocks noChangeAspect="1"/>
          </p:cNvSpPr>
          <p:nvPr/>
        </p:nvSpPr>
        <p:spPr>
          <a:xfrm>
            <a:off x="444627" y="4026065"/>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Spin-offs en startups</a:t>
            </a:r>
            <a:endParaRPr lang="en-US" sz="1150" dirty="0">
              <a:solidFill>
                <a:schemeClr val="tx1">
                  <a:lumMod val="85000"/>
                  <a:lumOff val="15000"/>
                </a:schemeClr>
              </a:solidFill>
              <a:latin typeface="Merriweather" panose="00000500000000000000" pitchFamily="2" charset="0"/>
            </a:endParaRPr>
          </a:p>
        </p:txBody>
      </p:sp>
      <p:sp>
        <p:nvSpPr>
          <p:cNvPr id="18" name="Ovaal 17">
            <a:extLst>
              <a:ext uri="{FF2B5EF4-FFF2-40B4-BE49-F238E27FC236}">
                <a16:creationId xmlns:a16="http://schemas.microsoft.com/office/drawing/2014/main" id="{A6311363-3942-9751-64F5-5074CF4312B1}"/>
              </a:ext>
            </a:extLst>
          </p:cNvPr>
          <p:cNvSpPr>
            <a:spLocks noChangeAspect="1"/>
          </p:cNvSpPr>
          <p:nvPr/>
        </p:nvSpPr>
        <p:spPr>
          <a:xfrm>
            <a:off x="470478" y="1906561"/>
            <a:ext cx="1522631" cy="1522439"/>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a:solidFill>
                  <a:schemeClr val="bg1"/>
                </a:solidFill>
                <a:latin typeface="Vestula Pro" panose="020B0A03060302020204" pitchFamily="34" charset="0"/>
              </a:rPr>
              <a:t>Leiden Kennisstad</a:t>
            </a:r>
            <a:endParaRPr lang="en-US" sz="1400" dirty="0">
              <a:solidFill>
                <a:schemeClr val="bg1"/>
              </a:solidFill>
              <a:latin typeface="Vestula Pro" panose="020B0A03060302020204" pitchFamily="34" charset="0"/>
            </a:endParaRPr>
          </a:p>
        </p:txBody>
      </p:sp>
      <p:sp>
        <p:nvSpPr>
          <p:cNvPr id="19" name="Ovaal 18">
            <a:extLst>
              <a:ext uri="{FF2B5EF4-FFF2-40B4-BE49-F238E27FC236}">
                <a16:creationId xmlns:a16="http://schemas.microsoft.com/office/drawing/2014/main" id="{F5280AE7-2A53-E34E-F31F-0BB542775A10}"/>
              </a:ext>
            </a:extLst>
          </p:cNvPr>
          <p:cNvSpPr>
            <a:spLocks noChangeAspect="1"/>
          </p:cNvSpPr>
          <p:nvPr/>
        </p:nvSpPr>
        <p:spPr>
          <a:xfrm>
            <a:off x="10348567" y="3472382"/>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Ministeries </a:t>
            </a:r>
            <a:r>
              <a:rPr lang="nl-NL" sz="1150">
                <a:solidFill>
                  <a:schemeClr val="tx1">
                    <a:lumMod val="85000"/>
                    <a:lumOff val="15000"/>
                  </a:schemeClr>
                </a:solidFill>
                <a:latin typeface="Merriweather" panose="00000500000000000000" pitchFamily="2" charset="0"/>
              </a:rPr>
              <a:t>en ambassades</a:t>
            </a:r>
            <a:endParaRPr lang="en-US" sz="1150" dirty="0">
              <a:solidFill>
                <a:schemeClr val="tx1">
                  <a:lumMod val="85000"/>
                  <a:lumOff val="15000"/>
                </a:schemeClr>
              </a:solidFill>
              <a:latin typeface="Merriweather" panose="00000500000000000000" pitchFamily="2" charset="0"/>
            </a:endParaRPr>
          </a:p>
        </p:txBody>
      </p:sp>
      <p:sp>
        <p:nvSpPr>
          <p:cNvPr id="21" name="Ovaal 20">
            <a:extLst>
              <a:ext uri="{FF2B5EF4-FFF2-40B4-BE49-F238E27FC236}">
                <a16:creationId xmlns:a16="http://schemas.microsoft.com/office/drawing/2014/main" id="{1FB38095-A5F5-0DA8-E6B0-89E4F0B6445D}"/>
              </a:ext>
            </a:extLst>
          </p:cNvPr>
          <p:cNvSpPr>
            <a:spLocks noChangeAspect="1"/>
          </p:cNvSpPr>
          <p:nvPr/>
        </p:nvSpPr>
        <p:spPr>
          <a:xfrm>
            <a:off x="9655108" y="5150264"/>
            <a:ext cx="1522631" cy="152243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Vrede, recht en veiligheid</a:t>
            </a:r>
            <a:endParaRPr lang="en-US" sz="1150" dirty="0">
              <a:solidFill>
                <a:schemeClr val="tx1">
                  <a:lumMod val="85000"/>
                  <a:lumOff val="15000"/>
                </a:schemeClr>
              </a:solidFill>
              <a:latin typeface="Merriweather" panose="00000500000000000000" pitchFamily="2" charset="0"/>
            </a:endParaRPr>
          </a:p>
        </p:txBody>
      </p:sp>
      <p:sp>
        <p:nvSpPr>
          <p:cNvPr id="22" name="Ovaal 21">
            <a:extLst>
              <a:ext uri="{FF2B5EF4-FFF2-40B4-BE49-F238E27FC236}">
                <a16:creationId xmlns:a16="http://schemas.microsoft.com/office/drawing/2014/main" id="{D01C99E4-BC0D-5DB7-DFCF-D774A3D254E9}"/>
              </a:ext>
            </a:extLst>
          </p:cNvPr>
          <p:cNvSpPr>
            <a:spLocks noChangeAspect="1"/>
          </p:cNvSpPr>
          <p:nvPr/>
        </p:nvSpPr>
        <p:spPr>
          <a:xfrm>
            <a:off x="7845392" y="5199907"/>
            <a:ext cx="1525129" cy="152512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Internationale</a:t>
            </a:r>
          </a:p>
          <a:p>
            <a:pPr algn="ctr"/>
            <a:r>
              <a:rPr lang="nl-NL" sz="1150" dirty="0">
                <a:solidFill>
                  <a:schemeClr val="tx1">
                    <a:lumMod val="85000"/>
                    <a:lumOff val="15000"/>
                  </a:schemeClr>
                </a:solidFill>
                <a:latin typeface="Merriweather" panose="00000500000000000000" pitchFamily="2" charset="0"/>
              </a:rPr>
              <a:t>organisaties</a:t>
            </a:r>
            <a:endParaRPr lang="en-US" sz="1150" dirty="0">
              <a:solidFill>
                <a:schemeClr val="tx1">
                  <a:lumMod val="85000"/>
                  <a:lumOff val="15000"/>
                </a:schemeClr>
              </a:solidFill>
              <a:latin typeface="Merriweather" panose="00000500000000000000" pitchFamily="2" charset="0"/>
            </a:endParaRPr>
          </a:p>
        </p:txBody>
      </p:sp>
      <p:sp>
        <p:nvSpPr>
          <p:cNvPr id="23" name="Ovaal 22">
            <a:extLst>
              <a:ext uri="{FF2B5EF4-FFF2-40B4-BE49-F238E27FC236}">
                <a16:creationId xmlns:a16="http://schemas.microsoft.com/office/drawing/2014/main" id="{64F3F4CA-8612-8919-7CD3-1F53C9337FF3}"/>
              </a:ext>
            </a:extLst>
          </p:cNvPr>
          <p:cNvSpPr>
            <a:spLocks noChangeAspect="1"/>
          </p:cNvSpPr>
          <p:nvPr/>
        </p:nvSpPr>
        <p:spPr>
          <a:xfrm>
            <a:off x="2463586" y="759879"/>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err="1">
                <a:solidFill>
                  <a:schemeClr val="bg1"/>
                </a:solidFill>
                <a:latin typeface="Vestula Pro" panose="020B0A03060302020204" pitchFamily="34" charset="0"/>
              </a:rPr>
              <a:t>Medical</a:t>
            </a:r>
            <a:r>
              <a:rPr lang="nl-NL" sz="1400" dirty="0">
                <a:solidFill>
                  <a:schemeClr val="bg1"/>
                </a:solidFill>
                <a:latin typeface="Vestula Pro" panose="020B0A03060302020204" pitchFamily="34" charset="0"/>
              </a:rPr>
              <a:t> Delta</a:t>
            </a:r>
            <a:endParaRPr lang="en-US" sz="1400" dirty="0">
              <a:solidFill>
                <a:schemeClr val="bg1"/>
              </a:solidFill>
              <a:latin typeface="Vestula Pro" panose="020B0A03060302020204" pitchFamily="34" charset="0"/>
            </a:endParaRPr>
          </a:p>
        </p:txBody>
      </p:sp>
      <p:sp>
        <p:nvSpPr>
          <p:cNvPr id="3" name="Stroomdiagram: Verbindingslijn 2">
            <a:extLst>
              <a:ext uri="{FF2B5EF4-FFF2-40B4-BE49-F238E27FC236}">
                <a16:creationId xmlns:a16="http://schemas.microsoft.com/office/drawing/2014/main" id="{0D549F04-A0BB-6EAE-9A67-F849637C1071}"/>
              </a:ext>
            </a:extLst>
          </p:cNvPr>
          <p:cNvSpPr>
            <a:spLocks/>
          </p:cNvSpPr>
          <p:nvPr/>
        </p:nvSpPr>
        <p:spPr>
          <a:xfrm rot="10427">
            <a:off x="7515832" y="2418889"/>
            <a:ext cx="2625984" cy="2571955"/>
          </a:xfrm>
          <a:prstGeom prst="flowChartConnector">
            <a:avLst/>
          </a:prstGeom>
          <a:blipFill dpi="0" rotWithShape="0">
            <a:blip r:embed="rId3"/>
            <a:srcRect/>
            <a:tile tx="-1308100" ty="-1041400" sx="58000" sy="58000" flip="none" algn="tl"/>
          </a:blipFill>
          <a:ln w="6350">
            <a:solidFill>
              <a:schemeClr val="bg1">
                <a:lumMod val="7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20000"/>
              </a:lnSpc>
            </a:pPr>
            <a:r>
              <a:rPr lang="nl-NL" sz="2800" b="1" dirty="0">
                <a:solidFill>
                  <a:schemeClr val="bg1"/>
                </a:solidFill>
                <a:effectLst>
                  <a:outerShdw blurRad="38100" dist="38100" dir="2700000" algn="tl">
                    <a:srgbClr val="000000">
                      <a:alpha val="43137"/>
                    </a:srgbClr>
                  </a:outerShdw>
                </a:effectLst>
                <a:latin typeface="Merriweather" panose="00000500000000000000" pitchFamily="2" charset="0"/>
              </a:rPr>
              <a:t>Den Haag</a:t>
            </a:r>
            <a:endParaRPr lang="en-US" b="1" dirty="0">
              <a:solidFill>
                <a:schemeClr val="bg1"/>
              </a:solidFill>
              <a:effectLst>
                <a:outerShdw blurRad="38100" dist="38100" dir="2700000" algn="tl">
                  <a:srgbClr val="000000">
                    <a:alpha val="43137"/>
                  </a:srgbClr>
                </a:outerShdw>
              </a:effectLst>
              <a:latin typeface="Merriweather" panose="00000500000000000000" pitchFamily="2" charset="0"/>
            </a:endParaRPr>
          </a:p>
        </p:txBody>
      </p:sp>
      <p:sp>
        <p:nvSpPr>
          <p:cNvPr id="27" name="Ovaal 26">
            <a:extLst>
              <a:ext uri="{FF2B5EF4-FFF2-40B4-BE49-F238E27FC236}">
                <a16:creationId xmlns:a16="http://schemas.microsoft.com/office/drawing/2014/main" id="{5E055181-A377-3D05-03B6-A0893AD2DD60}"/>
              </a:ext>
            </a:extLst>
          </p:cNvPr>
          <p:cNvSpPr>
            <a:spLocks/>
          </p:cNvSpPr>
          <p:nvPr/>
        </p:nvSpPr>
        <p:spPr>
          <a:xfrm>
            <a:off x="2071281" y="2385222"/>
            <a:ext cx="2633937" cy="2579745"/>
          </a:xfrm>
          <a:prstGeom prst="ellipse">
            <a:avLst/>
          </a:prstGeom>
          <a:blipFill dpi="0" rotWithShape="0">
            <a:blip r:embed="rId4"/>
            <a:srcRect/>
            <a:tile tx="-6413500" ty="-565150" sx="46000" sy="46000" flip="none" algn="tl"/>
          </a:blipFill>
          <a:ln w="635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wrap="none" lIns="0" tIns="0" rIns="0" bIns="0" rtlCol="0" anchor="ctr" anchorCtr="0"/>
          <a:lstStyle/>
          <a:p>
            <a:pPr algn="ctr">
              <a:lnSpc>
                <a:spcPct val="120000"/>
              </a:lnSpc>
            </a:pPr>
            <a:r>
              <a:rPr lang="nl-NL" sz="2800" b="1" dirty="0">
                <a:solidFill>
                  <a:schemeClr val="bg1"/>
                </a:solidFill>
                <a:effectLst>
                  <a:outerShdw blurRad="38100" dist="38100" dir="2700000" algn="tl">
                    <a:srgbClr val="000000">
                      <a:alpha val="43137"/>
                    </a:srgbClr>
                  </a:outerShdw>
                </a:effectLst>
                <a:latin typeface="Merriweather" panose="00000500000000000000" pitchFamily="2" charset="0"/>
              </a:rPr>
              <a:t>Leiden</a:t>
            </a:r>
            <a:endParaRPr lang="nl-NL" b="1" dirty="0">
              <a:solidFill>
                <a:schemeClr val="bg1"/>
              </a:solidFill>
              <a:effectLst>
                <a:outerShdw blurRad="38100" dist="38100" dir="2700000" algn="tl">
                  <a:srgbClr val="000000">
                    <a:alpha val="43137"/>
                  </a:srgbClr>
                </a:outerShdw>
              </a:effectLst>
              <a:latin typeface="Merriweather" panose="00000500000000000000" pitchFamily="2" charset="0"/>
            </a:endParaRPr>
          </a:p>
        </p:txBody>
      </p:sp>
      <p:sp>
        <p:nvSpPr>
          <p:cNvPr id="4" name="Ovaal 3">
            <a:extLst>
              <a:ext uri="{FF2B5EF4-FFF2-40B4-BE49-F238E27FC236}">
                <a16:creationId xmlns:a16="http://schemas.microsoft.com/office/drawing/2014/main" id="{DB2424A4-1451-A019-9BAF-9A21460D25D5}"/>
              </a:ext>
            </a:extLst>
          </p:cNvPr>
          <p:cNvSpPr>
            <a:spLocks noChangeAspect="1"/>
          </p:cNvSpPr>
          <p:nvPr/>
        </p:nvSpPr>
        <p:spPr>
          <a:xfrm>
            <a:off x="6252754" y="4437343"/>
            <a:ext cx="1525129" cy="1525129"/>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Bedrijfsleven</a:t>
            </a:r>
            <a:endParaRPr lang="en-US" sz="1150" dirty="0">
              <a:solidFill>
                <a:schemeClr val="tx1">
                  <a:lumMod val="85000"/>
                  <a:lumOff val="15000"/>
                </a:schemeClr>
              </a:solidFill>
              <a:latin typeface="Merriweather" panose="00000500000000000000" pitchFamily="2" charset="0"/>
            </a:endParaRPr>
          </a:p>
        </p:txBody>
      </p:sp>
      <p:sp>
        <p:nvSpPr>
          <p:cNvPr id="25" name="Ovaal 24">
            <a:extLst>
              <a:ext uri="{FF2B5EF4-FFF2-40B4-BE49-F238E27FC236}">
                <a16:creationId xmlns:a16="http://schemas.microsoft.com/office/drawing/2014/main" id="{D2EA0A37-1709-AD4A-FF76-DC587AF03B36}"/>
              </a:ext>
            </a:extLst>
          </p:cNvPr>
          <p:cNvSpPr>
            <a:spLocks noChangeAspect="1"/>
          </p:cNvSpPr>
          <p:nvPr/>
        </p:nvSpPr>
        <p:spPr>
          <a:xfrm>
            <a:off x="6889590" y="1798707"/>
            <a:ext cx="972353" cy="972000"/>
          </a:xfrm>
          <a:prstGeom prst="ellipse">
            <a:avLst/>
          </a:prstGeom>
          <a:solidFill>
            <a:schemeClr val="bg1">
              <a:alpha val="70000"/>
            </a:schemeClr>
          </a:solidFill>
          <a:ln w="6350">
            <a:solidFill>
              <a:srgbClr val="7F88AB"/>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100" dirty="0" err="1">
                <a:solidFill>
                  <a:srgbClr val="524F47"/>
                </a:solidFill>
                <a:latin typeface="Vestula Pro" panose="020B0A03060302020204" pitchFamily="34" charset="0"/>
              </a:rPr>
              <a:t>Unmanned</a:t>
            </a:r>
            <a:r>
              <a:rPr lang="nl-NL" sz="1100" dirty="0">
                <a:solidFill>
                  <a:srgbClr val="524F47"/>
                </a:solidFill>
                <a:latin typeface="Vestula Pro" panose="020B0A03060302020204" pitchFamily="34" charset="0"/>
              </a:rPr>
              <a:t> Valley</a:t>
            </a:r>
            <a:endParaRPr lang="en-US" sz="1100" dirty="0">
              <a:solidFill>
                <a:srgbClr val="524F47"/>
              </a:solidFill>
              <a:latin typeface="Vestula Pro" panose="020B0A03060302020204" pitchFamily="34" charset="0"/>
            </a:endParaRPr>
          </a:p>
        </p:txBody>
      </p:sp>
      <p:sp>
        <p:nvSpPr>
          <p:cNvPr id="5" name="Ovaal 4">
            <a:extLst>
              <a:ext uri="{FF2B5EF4-FFF2-40B4-BE49-F238E27FC236}">
                <a16:creationId xmlns:a16="http://schemas.microsoft.com/office/drawing/2014/main" id="{733C7148-D29A-2FEE-EBE3-66436E33EE05}"/>
              </a:ext>
            </a:extLst>
          </p:cNvPr>
          <p:cNvSpPr>
            <a:spLocks noChangeAspect="1"/>
          </p:cNvSpPr>
          <p:nvPr/>
        </p:nvSpPr>
        <p:spPr>
          <a:xfrm>
            <a:off x="8367175" y="752119"/>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a:solidFill>
                  <a:schemeClr val="bg1"/>
                </a:solidFill>
                <a:latin typeface="Vestula Pro" panose="020B0A03060302020204" pitchFamily="34" charset="0"/>
              </a:rPr>
              <a:t>Leiden-Delft-Erasmus </a:t>
            </a:r>
            <a:r>
              <a:rPr lang="nl-NL" sz="1400" dirty="0" err="1">
                <a:solidFill>
                  <a:schemeClr val="bg1"/>
                </a:solidFill>
                <a:latin typeface="Vestula Pro" panose="020B0A03060302020204" pitchFamily="34" charset="0"/>
              </a:rPr>
              <a:t>Universities</a:t>
            </a:r>
            <a:endParaRPr lang="en-US" sz="1400" dirty="0">
              <a:solidFill>
                <a:schemeClr val="bg1"/>
              </a:solidFill>
              <a:latin typeface="Vestula Pro" panose="020B0A03060302020204" pitchFamily="34" charset="0"/>
            </a:endParaRPr>
          </a:p>
        </p:txBody>
      </p:sp>
      <p:sp>
        <p:nvSpPr>
          <p:cNvPr id="7" name="Ovaal 6">
            <a:extLst>
              <a:ext uri="{FF2B5EF4-FFF2-40B4-BE49-F238E27FC236}">
                <a16:creationId xmlns:a16="http://schemas.microsoft.com/office/drawing/2014/main" id="{4F891FAE-82E6-C124-9905-2B6BB824BA27}"/>
              </a:ext>
            </a:extLst>
          </p:cNvPr>
          <p:cNvSpPr>
            <a:spLocks noChangeAspect="1"/>
          </p:cNvSpPr>
          <p:nvPr/>
        </p:nvSpPr>
        <p:spPr>
          <a:xfrm>
            <a:off x="10120719" y="1590027"/>
            <a:ext cx="1522992" cy="1522800"/>
          </a:xfrm>
          <a:prstGeom prst="ellipse">
            <a:avLst/>
          </a:prstGeom>
          <a:solidFill>
            <a:schemeClr val="accent1">
              <a:lumMod val="20000"/>
              <a:lumOff val="80000"/>
              <a:alpha val="61000"/>
            </a:schemeClr>
          </a:solidFill>
          <a:ln w="6350" cmpd="sng">
            <a:solidFill>
              <a:schemeClr val="bg1">
                <a:lumMod val="75000"/>
              </a:schemeClr>
            </a:solidFill>
            <a:round/>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ctr"/>
          <a:lstStyle/>
          <a:p>
            <a:pPr algn="ctr"/>
            <a:r>
              <a:rPr lang="nl-NL" sz="1150" dirty="0">
                <a:solidFill>
                  <a:schemeClr val="tx1">
                    <a:lumMod val="85000"/>
                    <a:lumOff val="15000"/>
                  </a:schemeClr>
                </a:solidFill>
                <a:latin typeface="Merriweather" panose="00000500000000000000" pitchFamily="2" charset="0"/>
              </a:rPr>
              <a:t>Campus </a:t>
            </a:r>
            <a:r>
              <a:rPr lang="nl-NL" sz="1150">
                <a:solidFill>
                  <a:schemeClr val="tx1">
                    <a:lumMod val="85000"/>
                    <a:lumOff val="15000"/>
                  </a:schemeClr>
                </a:solidFill>
                <a:latin typeface="Merriweather" panose="00000500000000000000" pitchFamily="2" charset="0"/>
              </a:rPr>
              <a:t>Den Haag</a:t>
            </a:r>
            <a:endParaRPr lang="en-US" sz="1150" dirty="0">
              <a:solidFill>
                <a:schemeClr val="tx1">
                  <a:lumMod val="85000"/>
                  <a:lumOff val="15000"/>
                </a:schemeClr>
              </a:solidFill>
              <a:latin typeface="Merriweather" panose="00000500000000000000" pitchFamily="2" charset="0"/>
            </a:endParaRPr>
          </a:p>
        </p:txBody>
      </p:sp>
      <p:sp>
        <p:nvSpPr>
          <p:cNvPr id="8" name="Ovaal 7">
            <a:extLst>
              <a:ext uri="{FF2B5EF4-FFF2-40B4-BE49-F238E27FC236}">
                <a16:creationId xmlns:a16="http://schemas.microsoft.com/office/drawing/2014/main" id="{5A7E1A95-6A81-2C08-7A5F-B8BED7942F75}"/>
              </a:ext>
            </a:extLst>
          </p:cNvPr>
          <p:cNvSpPr>
            <a:spLocks noChangeAspect="1"/>
          </p:cNvSpPr>
          <p:nvPr/>
        </p:nvSpPr>
        <p:spPr>
          <a:xfrm>
            <a:off x="5366598" y="980810"/>
            <a:ext cx="1522992" cy="1522800"/>
          </a:xfrm>
          <a:prstGeom prst="ellipse">
            <a:avLst/>
          </a:prstGeom>
          <a:solidFill>
            <a:srgbClr val="001158">
              <a:alpha val="50000"/>
            </a:srgb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nl-NL" sz="1400" dirty="0" err="1">
                <a:solidFill>
                  <a:schemeClr val="bg1"/>
                </a:solidFill>
                <a:latin typeface="Vestula Pro" panose="020B0A03060302020204" pitchFamily="34" charset="0"/>
              </a:rPr>
              <a:t>Key</a:t>
            </a:r>
            <a:r>
              <a:rPr lang="nl-NL" sz="1400" dirty="0">
                <a:solidFill>
                  <a:schemeClr val="bg1"/>
                </a:solidFill>
                <a:latin typeface="Vestula Pro" panose="020B0A03060302020204" pitchFamily="34" charset="0"/>
              </a:rPr>
              <a:t> </a:t>
            </a:r>
            <a:r>
              <a:rPr lang="nl-NL" sz="1400" dirty="0" err="1">
                <a:solidFill>
                  <a:schemeClr val="bg1"/>
                </a:solidFill>
                <a:latin typeface="Vestula Pro" panose="020B0A03060302020204" pitchFamily="34" charset="0"/>
              </a:rPr>
              <a:t>Region</a:t>
            </a:r>
            <a:r>
              <a:rPr lang="nl-NL" sz="1400" dirty="0">
                <a:solidFill>
                  <a:schemeClr val="bg1"/>
                </a:solidFill>
                <a:latin typeface="Vestula Pro" panose="020B0A03060302020204" pitchFamily="34" charset="0"/>
              </a:rPr>
              <a:t> Leiden</a:t>
            </a:r>
            <a:endParaRPr lang="en-US" sz="1400" dirty="0">
              <a:solidFill>
                <a:schemeClr val="bg1"/>
              </a:solidFill>
              <a:latin typeface="Vestula Pro" panose="020B0A03060302020204" pitchFamily="34" charset="0"/>
            </a:endParaRPr>
          </a:p>
        </p:txBody>
      </p:sp>
      <p:cxnSp>
        <p:nvCxnSpPr>
          <p:cNvPr id="14" name="Rechte verbindingslijn 13">
            <a:extLst>
              <a:ext uri="{FF2B5EF4-FFF2-40B4-BE49-F238E27FC236}">
                <a16:creationId xmlns:a16="http://schemas.microsoft.com/office/drawing/2014/main" id="{136CC4AD-A233-291F-2C24-8261DE681AB9}"/>
              </a:ext>
            </a:extLst>
          </p:cNvPr>
          <p:cNvCxnSpPr>
            <a:cxnSpLocks/>
            <a:stCxn id="13" idx="7"/>
            <a:endCxn id="8" idx="2"/>
          </p:cNvCxnSpPr>
          <p:nvPr/>
        </p:nvCxnSpPr>
        <p:spPr>
          <a:xfrm flipV="1">
            <a:off x="5199345" y="1742210"/>
            <a:ext cx="167253" cy="198843"/>
          </a:xfrm>
          <a:prstGeom prst="line">
            <a:avLst/>
          </a:prstGeom>
          <a:ln>
            <a:solidFill>
              <a:srgbClr val="BABFD2"/>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CE5926E7-10C1-2841-B573-26AC362B4802}"/>
              </a:ext>
            </a:extLst>
          </p:cNvPr>
          <p:cNvCxnSpPr>
            <a:cxnSpLocks/>
            <a:stCxn id="9" idx="0"/>
            <a:endCxn id="8" idx="4"/>
          </p:cNvCxnSpPr>
          <p:nvPr/>
        </p:nvCxnSpPr>
        <p:spPr>
          <a:xfrm flipV="1">
            <a:off x="6122146" y="2503610"/>
            <a:ext cx="5948" cy="245343"/>
          </a:xfrm>
          <a:prstGeom prst="line">
            <a:avLst/>
          </a:prstGeom>
          <a:ln>
            <a:solidFill>
              <a:srgbClr val="BABFD2"/>
            </a:solidFill>
          </a:ln>
        </p:spPr>
        <p:style>
          <a:lnRef idx="1">
            <a:schemeClr val="accent1"/>
          </a:lnRef>
          <a:fillRef idx="0">
            <a:schemeClr val="accent1"/>
          </a:fillRef>
          <a:effectRef idx="0">
            <a:schemeClr val="accent1"/>
          </a:effectRef>
          <a:fontRef idx="minor">
            <a:schemeClr val="tx1"/>
          </a:fontRef>
        </p:style>
      </p:cxnSp>
      <p:cxnSp>
        <p:nvCxnSpPr>
          <p:cNvPr id="38" name="Rechte verbindingslijn 37">
            <a:extLst>
              <a:ext uri="{FF2B5EF4-FFF2-40B4-BE49-F238E27FC236}">
                <a16:creationId xmlns:a16="http://schemas.microsoft.com/office/drawing/2014/main" id="{C908F5FD-81BC-59AB-4258-D0FAD920483E}"/>
              </a:ext>
            </a:extLst>
          </p:cNvPr>
          <p:cNvCxnSpPr>
            <a:cxnSpLocks/>
            <a:stCxn id="8" idx="6"/>
            <a:endCxn id="25" idx="1"/>
          </p:cNvCxnSpPr>
          <p:nvPr/>
        </p:nvCxnSpPr>
        <p:spPr>
          <a:xfrm>
            <a:off x="6889590" y="1742210"/>
            <a:ext cx="142398" cy="198843"/>
          </a:xfrm>
          <a:prstGeom prst="line">
            <a:avLst/>
          </a:prstGeom>
          <a:ln>
            <a:solidFill>
              <a:srgbClr val="7F88A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897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32CC8FB4-7D6A-2FD9-A5B5-088233544D67}"/>
              </a:ext>
            </a:extLst>
          </p:cNvPr>
          <p:cNvSpPr>
            <a:spLocks noGrp="1"/>
          </p:cNvSpPr>
          <p:nvPr>
            <p:ph type="body" sz="quarter" idx="14"/>
          </p:nvPr>
        </p:nvSpPr>
        <p:spPr/>
        <p:txBody>
          <a:bodyPr/>
          <a:lstStyle/>
          <a:p>
            <a:pPr>
              <a:spcBef>
                <a:spcPts val="0"/>
              </a:spcBef>
            </a:pPr>
            <a:r>
              <a:rPr lang="nl-NL" dirty="0"/>
              <a:t>Archeologie</a:t>
            </a:r>
          </a:p>
          <a:p>
            <a:pPr>
              <a:spcBef>
                <a:spcPts val="0"/>
              </a:spcBef>
            </a:pPr>
            <a:r>
              <a:rPr lang="nl-NL" dirty="0"/>
              <a:t>Geesteswetenschappen</a:t>
            </a:r>
          </a:p>
          <a:p>
            <a:pPr>
              <a:spcBef>
                <a:spcPts val="0"/>
              </a:spcBef>
            </a:pPr>
            <a:r>
              <a:rPr lang="nl-NL" dirty="0"/>
              <a:t>Geneeskunde/LUMC</a:t>
            </a:r>
          </a:p>
          <a:p>
            <a:pPr>
              <a:spcBef>
                <a:spcPts val="0"/>
              </a:spcBef>
            </a:pPr>
            <a:r>
              <a:rPr lang="nl-NL" dirty="0" err="1"/>
              <a:t>Governance</a:t>
            </a:r>
            <a:r>
              <a:rPr lang="nl-NL" dirty="0"/>
              <a:t> and Global </a:t>
            </a:r>
            <a:r>
              <a:rPr lang="nl-NL" dirty="0" err="1"/>
              <a:t>Affairs</a:t>
            </a:r>
            <a:endParaRPr lang="nl-NL" dirty="0"/>
          </a:p>
          <a:p>
            <a:pPr>
              <a:spcBef>
                <a:spcPts val="0"/>
              </a:spcBef>
            </a:pPr>
            <a:r>
              <a:rPr lang="nl-NL" dirty="0"/>
              <a:t>Rechtsgeleerdheid</a:t>
            </a:r>
          </a:p>
          <a:p>
            <a:pPr>
              <a:spcBef>
                <a:spcPts val="0"/>
              </a:spcBef>
            </a:pPr>
            <a:r>
              <a:rPr lang="nl-NL" dirty="0"/>
              <a:t>Sociale Wetenschappen</a:t>
            </a:r>
          </a:p>
          <a:p>
            <a:pPr>
              <a:spcBef>
                <a:spcPts val="0"/>
              </a:spcBef>
            </a:pPr>
            <a:r>
              <a:rPr lang="nl-NL" dirty="0"/>
              <a:t>Wiskunde en Natuurwetenschappen</a:t>
            </a:r>
          </a:p>
          <a:p>
            <a:pPr marL="0" indent="0">
              <a:buNone/>
            </a:pPr>
            <a:endParaRPr lang="en-US" dirty="0"/>
          </a:p>
        </p:txBody>
      </p:sp>
      <p:sp>
        <p:nvSpPr>
          <p:cNvPr id="3" name="Titel 2">
            <a:extLst>
              <a:ext uri="{FF2B5EF4-FFF2-40B4-BE49-F238E27FC236}">
                <a16:creationId xmlns:a16="http://schemas.microsoft.com/office/drawing/2014/main" id="{55841F9D-0DFE-4949-C360-C64506A6D53C}"/>
              </a:ext>
            </a:extLst>
          </p:cNvPr>
          <p:cNvSpPr>
            <a:spLocks noGrp="1"/>
          </p:cNvSpPr>
          <p:nvPr>
            <p:ph type="title"/>
          </p:nvPr>
        </p:nvSpPr>
        <p:spPr/>
        <p:txBody>
          <a:bodyPr/>
          <a:lstStyle/>
          <a:p>
            <a:r>
              <a:rPr lang="nl-NL" dirty="0"/>
              <a:t>Faculteiten</a:t>
            </a:r>
            <a:endParaRPr lang="en-US" dirty="0"/>
          </a:p>
        </p:txBody>
      </p:sp>
      <p:sp>
        <p:nvSpPr>
          <p:cNvPr id="4" name="Tijdelijke aanduiding voor afbeelding 3">
            <a:extLst>
              <a:ext uri="{FF2B5EF4-FFF2-40B4-BE49-F238E27FC236}">
                <a16:creationId xmlns:a16="http://schemas.microsoft.com/office/drawing/2014/main" id="{3F1C4D9A-90A7-CC85-5C65-FD36B4744536}"/>
              </a:ext>
            </a:extLst>
          </p:cNvPr>
          <p:cNvSpPr>
            <a:spLocks noGrp="1"/>
          </p:cNvSpPr>
          <p:nvPr>
            <p:ph type="pic" sz="quarter" idx="15"/>
          </p:nvPr>
        </p:nvSpPr>
        <p:spPr/>
        <p:txBody>
          <a:bodyPr/>
          <a:lstStyle/>
          <a:p>
            <a:endParaRPr lang="en-US"/>
          </a:p>
        </p:txBody>
      </p:sp>
    </p:spTree>
    <p:extLst>
      <p:ext uri="{BB962C8B-B14F-4D97-AF65-F5344CB8AC3E}">
        <p14:creationId xmlns:p14="http://schemas.microsoft.com/office/powerpoint/2010/main" val="825981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A2743-765E-9C78-7677-6BF358DE032B}"/>
            </a:ext>
          </a:extLst>
        </p:cNvPr>
        <p:cNvGrpSpPr/>
        <p:nvPr/>
      </p:nvGrpSpPr>
      <p:grpSpPr>
        <a:xfrm>
          <a:off x="0" y="0"/>
          <a:ext cx="0" cy="0"/>
          <a:chOff x="0" y="0"/>
          <a:chExt cx="0" cy="0"/>
        </a:xfrm>
      </p:grpSpPr>
      <p:sp>
        <p:nvSpPr>
          <p:cNvPr id="44" name="Rechthoek 43">
            <a:extLst>
              <a:ext uri="{FF2B5EF4-FFF2-40B4-BE49-F238E27FC236}">
                <a16:creationId xmlns:a16="http://schemas.microsoft.com/office/drawing/2014/main" id="{EA56A35E-F43C-6C87-2FF5-0F5C7A8F1659}"/>
              </a:ext>
            </a:extLst>
          </p:cNvPr>
          <p:cNvSpPr>
            <a:spLocks noChangeAspect="1"/>
          </p:cNvSpPr>
          <p:nvPr/>
        </p:nvSpPr>
        <p:spPr>
          <a:xfrm>
            <a:off x="3065267" y="1797695"/>
            <a:ext cx="540000" cy="540000"/>
          </a:xfrm>
          <a:prstGeom prst="rect">
            <a:avLst/>
          </a:prstGeom>
          <a:blipFill dpi="0" rotWithShape="1">
            <a:blip>
              <a:extLst>
                <a:ext uri="{96DAC541-7B7A-43D3-8B79-37D633B846F1}">
                  <asvg:svgBlip xmlns:asvg="http://schemas.microsoft.com/office/drawing/2016/SVG/main" r:embed="rId3"/>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2</a:t>
            </a:r>
          </a:p>
          <a:p>
            <a:pPr>
              <a:lnSpc>
                <a:spcPts val="2400"/>
              </a:lnSpc>
            </a:pPr>
            <a:r>
              <a:rPr lang="nl-NL" sz="1600" dirty="0">
                <a:solidFill>
                  <a:srgbClr val="001158"/>
                </a:solidFill>
                <a:latin typeface="Merriweather" panose="00000500000000000000" pitchFamily="2" charset="0"/>
              </a:rPr>
              <a:t>steden</a:t>
            </a:r>
            <a:endParaRPr lang="en-US" dirty="0">
              <a:solidFill>
                <a:srgbClr val="001158"/>
              </a:solidFill>
              <a:latin typeface="Merriweather" panose="00000500000000000000" pitchFamily="2" charset="0"/>
            </a:endParaRPr>
          </a:p>
        </p:txBody>
      </p:sp>
      <p:sp>
        <p:nvSpPr>
          <p:cNvPr id="2" name="Rechthoek 1">
            <a:extLst>
              <a:ext uri="{FF2B5EF4-FFF2-40B4-BE49-F238E27FC236}">
                <a16:creationId xmlns:a16="http://schemas.microsoft.com/office/drawing/2014/main" id="{370E753E-E2D7-D762-C8E3-7DDC7A8CFFDA}"/>
              </a:ext>
            </a:extLst>
          </p:cNvPr>
          <p:cNvSpPr>
            <a:spLocks noChangeAspect="1"/>
          </p:cNvSpPr>
          <p:nvPr/>
        </p:nvSpPr>
        <p:spPr>
          <a:xfrm>
            <a:off x="5924388" y="1797697"/>
            <a:ext cx="540000" cy="540000"/>
          </a:xfrm>
          <a:prstGeom prst="rect">
            <a:avLst/>
          </a:prstGeom>
          <a:blipFill dpi="0" rotWithShape="1">
            <a:blip>
              <a:extLst>
                <a:ext uri="{96DAC541-7B7A-43D3-8B79-37D633B846F1}">
                  <asvg:svgBlip xmlns:asvg="http://schemas.microsoft.com/office/drawing/2016/SVG/main" r:embed="rId4"/>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7</a:t>
            </a:r>
          </a:p>
          <a:p>
            <a:pPr>
              <a:lnSpc>
                <a:spcPts val="2400"/>
              </a:lnSpc>
            </a:pPr>
            <a:r>
              <a:rPr lang="nl-NL" sz="1600" dirty="0">
                <a:solidFill>
                  <a:srgbClr val="001158"/>
                </a:solidFill>
                <a:latin typeface="Merriweather" panose="00000500000000000000" pitchFamily="2" charset="0"/>
              </a:rPr>
              <a:t>faculteiten</a:t>
            </a:r>
            <a:endParaRPr lang="en-US"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7CBDCE64-D416-A0A2-C248-DED5B51C9501}"/>
              </a:ext>
            </a:extLst>
          </p:cNvPr>
          <p:cNvSpPr>
            <a:spLocks noChangeAspect="1"/>
          </p:cNvSpPr>
          <p:nvPr/>
        </p:nvSpPr>
        <p:spPr>
          <a:xfrm>
            <a:off x="8888464" y="1695154"/>
            <a:ext cx="750118" cy="750118"/>
          </a:xfrm>
          <a:prstGeom prst="rect">
            <a:avLst/>
          </a:prstGeom>
          <a:blipFill dpi="0" rotWithShape="1">
            <a:blip>
              <a:extLst>
                <a:ext uri="{96DAC541-7B7A-43D3-8B79-37D633B846F1}">
                  <asvg:svgBlip xmlns:asvg="http://schemas.microsoft.com/office/drawing/2016/SVG/main" r:embed="rId5"/>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6.400</a:t>
            </a:r>
            <a:endParaRPr lang="nl-NL" sz="28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medewerkers</a:t>
            </a:r>
            <a:endParaRPr lang="en-US" dirty="0">
              <a:solidFill>
                <a:srgbClr val="001158"/>
              </a:solidFill>
              <a:latin typeface="Merriweather" panose="00000500000000000000" pitchFamily="2" charset="0"/>
            </a:endParaRPr>
          </a:p>
        </p:txBody>
      </p:sp>
      <p:sp>
        <p:nvSpPr>
          <p:cNvPr id="6" name="Rechthoek 5">
            <a:extLst>
              <a:ext uri="{FF2B5EF4-FFF2-40B4-BE49-F238E27FC236}">
                <a16:creationId xmlns:a16="http://schemas.microsoft.com/office/drawing/2014/main" id="{32EA6B5D-22DE-3510-A426-2B36210BEF94}"/>
              </a:ext>
            </a:extLst>
          </p:cNvPr>
          <p:cNvSpPr>
            <a:spLocks noChangeAspect="1"/>
          </p:cNvSpPr>
          <p:nvPr/>
        </p:nvSpPr>
        <p:spPr>
          <a:xfrm>
            <a:off x="3065267" y="3713608"/>
            <a:ext cx="540000" cy="540000"/>
          </a:xfrm>
          <a:prstGeom prst="rect">
            <a:avLst/>
          </a:prstGeom>
          <a:blipFill dpi="0" rotWithShape="1">
            <a:blip>
              <a:extLst>
                <a:ext uri="{96DAC541-7B7A-43D3-8B79-37D633B846F1}">
                  <asvg:svgBlip xmlns:asvg="http://schemas.microsoft.com/office/drawing/2016/SVG/main" r:embed="rId6"/>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51</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bachelors</a:t>
            </a:r>
            <a:endParaRPr lang="en-US" dirty="0">
              <a:solidFill>
                <a:srgbClr val="001158"/>
              </a:solidFill>
              <a:latin typeface="Merriweather" panose="00000500000000000000" pitchFamily="2" charset="0"/>
            </a:endParaRPr>
          </a:p>
        </p:txBody>
      </p:sp>
      <p:sp>
        <p:nvSpPr>
          <p:cNvPr id="34" name="Rechthoek 33">
            <a:extLst>
              <a:ext uri="{FF2B5EF4-FFF2-40B4-BE49-F238E27FC236}">
                <a16:creationId xmlns:a16="http://schemas.microsoft.com/office/drawing/2014/main" id="{52A157D7-060D-F705-A5A9-A7E32D87BB89}"/>
              </a:ext>
            </a:extLst>
          </p:cNvPr>
          <p:cNvSpPr>
            <a:spLocks noChangeAspect="1"/>
          </p:cNvSpPr>
          <p:nvPr/>
        </p:nvSpPr>
        <p:spPr>
          <a:xfrm>
            <a:off x="5924388" y="3713608"/>
            <a:ext cx="540000" cy="540000"/>
          </a:xfrm>
          <a:prstGeom prst="rect">
            <a:avLst/>
          </a:prstGeom>
          <a:blipFill dpi="0" rotWithShape="1">
            <a:blip>
              <a:extLst>
                <a:ext uri="{96DAC541-7B7A-43D3-8B79-37D633B846F1}">
                  <asvg:svgBlip xmlns:asvg="http://schemas.microsoft.com/office/drawing/2016/SVG/main" r:embed="rId7"/>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83</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masters</a:t>
            </a:r>
            <a:endParaRPr lang="en-US" dirty="0">
              <a:solidFill>
                <a:srgbClr val="001158"/>
              </a:solidFill>
              <a:latin typeface="Merriweather" panose="00000500000000000000" pitchFamily="2" charset="0"/>
            </a:endParaRPr>
          </a:p>
        </p:txBody>
      </p:sp>
      <p:sp>
        <p:nvSpPr>
          <p:cNvPr id="35" name="Rechthoek 34">
            <a:extLst>
              <a:ext uri="{FF2B5EF4-FFF2-40B4-BE49-F238E27FC236}">
                <a16:creationId xmlns:a16="http://schemas.microsoft.com/office/drawing/2014/main" id="{AC472A0B-525E-057A-DE29-2CB8BD072BFB}"/>
              </a:ext>
            </a:extLst>
          </p:cNvPr>
          <p:cNvSpPr>
            <a:spLocks noChangeAspect="1"/>
          </p:cNvSpPr>
          <p:nvPr/>
        </p:nvSpPr>
        <p:spPr>
          <a:xfrm>
            <a:off x="3037624" y="5482986"/>
            <a:ext cx="540000" cy="540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156.000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alumni</a:t>
            </a:r>
            <a:endParaRPr lang="en-US" dirty="0">
              <a:solidFill>
                <a:srgbClr val="001158"/>
              </a:solidFill>
              <a:latin typeface="Merriweather" panose="00000500000000000000" pitchFamily="2" charset="0"/>
            </a:endParaRPr>
          </a:p>
        </p:txBody>
      </p:sp>
      <p:sp>
        <p:nvSpPr>
          <p:cNvPr id="36" name="Rechthoek 35">
            <a:extLst>
              <a:ext uri="{FF2B5EF4-FFF2-40B4-BE49-F238E27FC236}">
                <a16:creationId xmlns:a16="http://schemas.microsoft.com/office/drawing/2014/main" id="{4AC7921C-888C-755F-80D4-C20A2A89C2A4}"/>
              </a:ext>
            </a:extLst>
          </p:cNvPr>
          <p:cNvSpPr>
            <a:spLocks noChangeAspect="1"/>
          </p:cNvSpPr>
          <p:nvPr/>
        </p:nvSpPr>
        <p:spPr>
          <a:xfrm>
            <a:off x="8993627" y="3713608"/>
            <a:ext cx="540000" cy="540000"/>
          </a:xfrm>
          <a:prstGeom prst="rect">
            <a:avLst/>
          </a:prstGeom>
          <a:blipFill dpi="0" rotWithShape="1">
            <a:blip>
              <a:extLst>
                <a:ext uri="{96DAC541-7B7A-43D3-8B79-37D633B846F1}">
                  <asvg:svgBlip xmlns:asvg="http://schemas.microsoft.com/office/drawing/2016/SVG/main" r:embed="rId9"/>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33.500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studenten</a:t>
            </a:r>
            <a:endParaRPr lang="en-US" dirty="0">
              <a:solidFill>
                <a:srgbClr val="001158"/>
              </a:solidFill>
              <a:latin typeface="Merriweather" panose="00000500000000000000" pitchFamily="2" charset="0"/>
            </a:endParaRPr>
          </a:p>
        </p:txBody>
      </p:sp>
      <p:sp>
        <p:nvSpPr>
          <p:cNvPr id="37" name="Rechthoek 36">
            <a:extLst>
              <a:ext uri="{FF2B5EF4-FFF2-40B4-BE49-F238E27FC236}">
                <a16:creationId xmlns:a16="http://schemas.microsoft.com/office/drawing/2014/main" id="{C8195187-F4CA-65B7-EEC9-C2C2873A82D3}"/>
              </a:ext>
            </a:extLst>
          </p:cNvPr>
          <p:cNvSpPr>
            <a:spLocks noChangeAspect="1"/>
          </p:cNvSpPr>
          <p:nvPr/>
        </p:nvSpPr>
        <p:spPr>
          <a:xfrm>
            <a:off x="5924387" y="5482985"/>
            <a:ext cx="540000" cy="540000"/>
          </a:xfrm>
          <a:prstGeom prst="rect">
            <a:avLst/>
          </a:prstGeom>
          <a:blipFill dpi="0" rotWithShape="1">
            <a:blip>
              <a:extLst>
                <a:ext uri="{96DAC541-7B7A-43D3-8B79-37D633B846F1}">
                  <asvg:svgBlip xmlns:asvg="http://schemas.microsoft.com/office/drawing/2016/SVG/main" r:embed="rId10"/>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120</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nationaliteiten</a:t>
            </a:r>
            <a:endParaRPr lang="en-US" dirty="0">
              <a:solidFill>
                <a:srgbClr val="001158"/>
              </a:solidFill>
              <a:latin typeface="Merriweather" panose="00000500000000000000" pitchFamily="2" charset="0"/>
            </a:endParaRPr>
          </a:p>
        </p:txBody>
      </p:sp>
      <p:sp>
        <p:nvSpPr>
          <p:cNvPr id="38" name="Rechthoek 37">
            <a:extLst>
              <a:ext uri="{FF2B5EF4-FFF2-40B4-BE49-F238E27FC236}">
                <a16:creationId xmlns:a16="http://schemas.microsoft.com/office/drawing/2014/main" id="{F99CE465-A058-5718-15DC-FF448A4CFA5C}"/>
              </a:ext>
            </a:extLst>
          </p:cNvPr>
          <p:cNvSpPr>
            <a:spLocks noChangeAspect="1"/>
          </p:cNvSpPr>
          <p:nvPr/>
        </p:nvSpPr>
        <p:spPr>
          <a:xfrm>
            <a:off x="8957429" y="5519421"/>
            <a:ext cx="540000" cy="540000"/>
          </a:xfrm>
          <a:prstGeom prst="rect">
            <a:avLst/>
          </a:prstGeom>
          <a:blipFill dpi="0" rotWithShape="1">
            <a:blip>
              <a:extLst>
                <a:ext uri="{96DAC541-7B7A-43D3-8B79-37D633B846F1}">
                  <asvg:svgBlip xmlns:asvg="http://schemas.microsoft.com/office/drawing/2016/SVG/main" r:embed="rId11"/>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684000" rIns="0" bIns="0" rtlCol="0" anchor="ctr"/>
          <a:lstStyle/>
          <a:p>
            <a:pPr>
              <a:lnSpc>
                <a:spcPts val="2400"/>
              </a:lnSpc>
            </a:pPr>
            <a:r>
              <a:rPr lang="nl-NL" sz="3200" b="1" dirty="0">
                <a:solidFill>
                  <a:srgbClr val="B27F2A"/>
                </a:solidFill>
                <a:latin typeface="Merriweather" panose="00000500000000000000" pitchFamily="2" charset="0"/>
              </a:rPr>
              <a:t>16</a:t>
            </a:r>
            <a:r>
              <a:rPr lang="nl-NL" b="1" dirty="0">
                <a:solidFill>
                  <a:srgbClr val="B27F2A"/>
                </a:solidFill>
                <a:latin typeface="Merriweather" panose="00000500000000000000" pitchFamily="2" charset="0"/>
              </a:rPr>
              <a:t> </a:t>
            </a:r>
          </a:p>
          <a:p>
            <a:pPr marL="0" marR="0" lvl="0" indent="0" algn="l" defTabSz="914400" rtl="0" eaLnBrk="1" fontAlgn="auto" latinLnBrk="0" hangingPunct="1">
              <a:lnSpc>
                <a:spcPts val="2000"/>
              </a:lnSpc>
              <a:spcBef>
                <a:spcPts val="0"/>
              </a:spcBef>
              <a:spcAft>
                <a:spcPts val="0"/>
              </a:spcAft>
              <a:buClrTx/>
              <a:buSzTx/>
              <a:buFontTx/>
              <a:buNone/>
              <a:tabLst/>
              <a:defRPr/>
            </a:pPr>
            <a:r>
              <a:rPr lang="nl-NL" sz="1600" dirty="0">
                <a:solidFill>
                  <a:srgbClr val="001158"/>
                </a:solidFill>
                <a:latin typeface="Merriweather" panose="00000500000000000000" pitchFamily="2" charset="0"/>
              </a:rPr>
              <a:t>Nobelprijzen</a:t>
            </a:r>
            <a:br>
              <a:rPr lang="nl-NL" sz="1600" dirty="0">
                <a:solidFill>
                  <a:srgbClr val="001158"/>
                </a:solidFill>
                <a:latin typeface="Merriweather" panose="00000500000000000000" pitchFamily="2" charset="0"/>
              </a:rPr>
            </a:br>
            <a:r>
              <a:rPr kumimoji="0" lang="nl-NL" sz="1200" b="0"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rPr>
              <a:t>tot nu toe</a:t>
            </a:r>
            <a:endParaRPr kumimoji="0" lang="en-US" sz="1400" b="0"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endParaRPr>
          </a:p>
          <a:p>
            <a:pPr>
              <a:lnSpc>
                <a:spcPts val="2400"/>
              </a:lnSpc>
            </a:pPr>
            <a:endParaRPr lang="en-US" dirty="0">
              <a:solidFill>
                <a:srgbClr val="001158"/>
              </a:solidFill>
              <a:latin typeface="Merriweather" panose="00000500000000000000" pitchFamily="2" charset="0"/>
            </a:endParaRPr>
          </a:p>
        </p:txBody>
      </p:sp>
      <p:sp>
        <p:nvSpPr>
          <p:cNvPr id="8" name="Titel 2">
            <a:extLst>
              <a:ext uri="{FF2B5EF4-FFF2-40B4-BE49-F238E27FC236}">
                <a16:creationId xmlns:a16="http://schemas.microsoft.com/office/drawing/2014/main" id="{65250685-55B1-4CAB-0DFC-526CA0047647}"/>
              </a:ext>
            </a:extLst>
          </p:cNvPr>
          <p:cNvSpPr>
            <a:spLocks noGrp="1"/>
          </p:cNvSpPr>
          <p:nvPr>
            <p:ph type="title"/>
          </p:nvPr>
        </p:nvSpPr>
        <p:spPr>
          <a:xfrm>
            <a:off x="3007086" y="360000"/>
            <a:ext cx="8346713" cy="1325563"/>
          </a:xfrm>
        </p:spPr>
        <p:txBody>
          <a:bodyPr/>
          <a:lstStyle/>
          <a:p>
            <a:r>
              <a:rPr lang="nl-NL" dirty="0"/>
              <a:t>De universiteit in cijfers</a:t>
            </a:r>
            <a:endParaRPr lang="en-US" dirty="0"/>
          </a:p>
        </p:txBody>
      </p:sp>
      <p:sp>
        <p:nvSpPr>
          <p:cNvPr id="9" name="Tijdelijke aanduiding voor afbeelding 8">
            <a:extLst>
              <a:ext uri="{FF2B5EF4-FFF2-40B4-BE49-F238E27FC236}">
                <a16:creationId xmlns:a16="http://schemas.microsoft.com/office/drawing/2014/main" id="{0E1757CF-0079-0659-1772-00C708757FBF}"/>
              </a:ext>
            </a:extLst>
          </p:cNvPr>
          <p:cNvSpPr>
            <a:spLocks noGrp="1"/>
          </p:cNvSpPr>
          <p:nvPr>
            <p:ph type="pic" sz="quarter" idx="16"/>
          </p:nvPr>
        </p:nvSpPr>
        <p:spPr/>
        <p:txBody>
          <a:bodyPr/>
          <a:lstStyle/>
          <a:p>
            <a:endParaRPr lang="en-US"/>
          </a:p>
        </p:txBody>
      </p:sp>
    </p:spTree>
    <p:extLst>
      <p:ext uri="{BB962C8B-B14F-4D97-AF65-F5344CB8AC3E}">
        <p14:creationId xmlns:p14="http://schemas.microsoft.com/office/powerpoint/2010/main" val="2901979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11522-1469-8D42-0DAB-4136B27F6F15}"/>
            </a:ext>
          </a:extLst>
        </p:cNvPr>
        <p:cNvGrpSpPr/>
        <p:nvPr/>
      </p:nvGrpSpPr>
      <p:grpSpPr>
        <a:xfrm>
          <a:off x="0" y="0"/>
          <a:ext cx="0" cy="0"/>
          <a:chOff x="0" y="0"/>
          <a:chExt cx="0" cy="0"/>
        </a:xfrm>
      </p:grpSpPr>
      <p:grpSp>
        <p:nvGrpSpPr>
          <p:cNvPr id="3" name="Groep 2">
            <a:extLst>
              <a:ext uri="{FF2B5EF4-FFF2-40B4-BE49-F238E27FC236}">
                <a16:creationId xmlns:a16="http://schemas.microsoft.com/office/drawing/2014/main" id="{604DF748-98D3-DCEC-8B65-1477FD9BC84E}"/>
              </a:ext>
            </a:extLst>
          </p:cNvPr>
          <p:cNvGrpSpPr/>
          <p:nvPr/>
        </p:nvGrpSpPr>
        <p:grpSpPr>
          <a:xfrm>
            <a:off x="6854251" y="1690347"/>
            <a:ext cx="4682618" cy="4719202"/>
            <a:chOff x="6587551" y="1690347"/>
            <a:chExt cx="4682618" cy="4719202"/>
          </a:xfrm>
        </p:grpSpPr>
        <p:pic>
          <p:nvPicPr>
            <p:cNvPr id="16" name="Picture 3">
              <a:extLst>
                <a:ext uri="{FF2B5EF4-FFF2-40B4-BE49-F238E27FC236}">
                  <a16:creationId xmlns:a16="http://schemas.microsoft.com/office/drawing/2014/main" id="{03A2742D-BAB7-8B80-47DB-ADF44A72277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587551" y="1690347"/>
              <a:ext cx="4682618" cy="4719202"/>
            </a:xfrm>
            <a:prstGeom prst="rect">
              <a:avLst/>
            </a:prstGeom>
            <a:solidFill>
              <a:schemeClr val="bg1">
                <a:alpha val="0"/>
              </a:schemeClr>
            </a:solidFill>
          </p:spPr>
        </p:pic>
        <p:sp>
          <p:nvSpPr>
            <p:cNvPr id="17" name="Tekstvak 11">
              <a:extLst>
                <a:ext uri="{FF2B5EF4-FFF2-40B4-BE49-F238E27FC236}">
                  <a16:creationId xmlns:a16="http://schemas.microsoft.com/office/drawing/2014/main" id="{4C515BFD-D788-5D4E-18B2-775738D89DA6}"/>
                </a:ext>
              </a:extLst>
            </p:cNvPr>
            <p:cNvSpPr txBox="1">
              <a:spLocks/>
            </p:cNvSpPr>
            <p:nvPr/>
          </p:nvSpPr>
          <p:spPr>
            <a:xfrm>
              <a:off x="8147305" y="2405583"/>
              <a:ext cx="1600200"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Verbindend</a:t>
              </a:r>
            </a:p>
          </p:txBody>
        </p:sp>
        <p:sp>
          <p:nvSpPr>
            <p:cNvPr id="18" name="Tekstvak 11">
              <a:extLst>
                <a:ext uri="{FF2B5EF4-FFF2-40B4-BE49-F238E27FC236}">
                  <a16:creationId xmlns:a16="http://schemas.microsoft.com/office/drawing/2014/main" id="{D1703413-7698-5577-AE0B-2CC0C594A0F5}"/>
                </a:ext>
              </a:extLst>
            </p:cNvPr>
            <p:cNvSpPr txBox="1">
              <a:spLocks/>
            </p:cNvSpPr>
            <p:nvPr/>
          </p:nvSpPr>
          <p:spPr>
            <a:xfrm>
              <a:off x="6684264" y="3898954"/>
              <a:ext cx="1527048"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Vernieuwend</a:t>
              </a:r>
            </a:p>
          </p:txBody>
        </p:sp>
        <p:sp>
          <p:nvSpPr>
            <p:cNvPr id="25" name="Tekstvak 11">
              <a:extLst>
                <a:ext uri="{FF2B5EF4-FFF2-40B4-BE49-F238E27FC236}">
                  <a16:creationId xmlns:a16="http://schemas.microsoft.com/office/drawing/2014/main" id="{10B7599D-E16C-6187-DE10-C1F28FA3CAAA}"/>
                </a:ext>
              </a:extLst>
            </p:cNvPr>
            <p:cNvSpPr txBox="1">
              <a:spLocks/>
            </p:cNvSpPr>
            <p:nvPr/>
          </p:nvSpPr>
          <p:spPr>
            <a:xfrm>
              <a:off x="8147305" y="5410678"/>
              <a:ext cx="1527048"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Verantwoordelijk</a:t>
              </a:r>
            </a:p>
          </p:txBody>
        </p:sp>
        <p:sp>
          <p:nvSpPr>
            <p:cNvPr id="26" name="Tekstvak 11">
              <a:extLst>
                <a:ext uri="{FF2B5EF4-FFF2-40B4-BE49-F238E27FC236}">
                  <a16:creationId xmlns:a16="http://schemas.microsoft.com/office/drawing/2014/main" id="{E5013F33-1F9D-7B57-96FE-F72C03CAB99A}"/>
                </a:ext>
              </a:extLst>
            </p:cNvPr>
            <p:cNvSpPr txBox="1">
              <a:spLocks/>
            </p:cNvSpPr>
            <p:nvPr/>
          </p:nvSpPr>
          <p:spPr>
            <a:xfrm>
              <a:off x="9592057" y="3898800"/>
              <a:ext cx="1600200" cy="184666"/>
            </a:xfrm>
            <a:prstGeom prst="rect">
              <a:avLst/>
            </a:prstGeom>
            <a:noFill/>
          </p:spPr>
          <p:txBody>
            <a:bodyPr wrap="square" lIns="0" tIns="0" rIns="0" bIns="0" rtlCol="0">
              <a:spAutoFit/>
            </a:bodyPr>
            <a:lstStyle>
              <a:defPPr>
                <a:defRPr lang="nl-NL"/>
              </a:defPPr>
              <a:lvl1pPr algn="ctr">
                <a:defRPr sz="1200">
                  <a:solidFill>
                    <a:srgbClr val="001158"/>
                  </a:solidFill>
                  <a:latin typeface="Merriweather" panose="00000500000000000000" pitchFamily="2" charset="0"/>
                </a:defRPr>
              </a:lvl1pPr>
            </a:lstStyle>
            <a:p>
              <a:r>
                <a:rPr lang="nl-NL" b="1" dirty="0">
                  <a:solidFill>
                    <a:srgbClr val="002060"/>
                  </a:solidFill>
                </a:rPr>
                <a:t>Vrij</a:t>
              </a:r>
            </a:p>
          </p:txBody>
        </p:sp>
      </p:grpSp>
      <p:sp>
        <p:nvSpPr>
          <p:cNvPr id="38" name="Rechthoek 37">
            <a:extLst>
              <a:ext uri="{FF2B5EF4-FFF2-40B4-BE49-F238E27FC236}">
                <a16:creationId xmlns:a16="http://schemas.microsoft.com/office/drawing/2014/main" id="{5849AEA6-486C-9069-A91B-4BEFDC4C7099}"/>
              </a:ext>
            </a:extLst>
          </p:cNvPr>
          <p:cNvSpPr>
            <a:spLocks noChangeAspect="1"/>
          </p:cNvSpPr>
          <p:nvPr/>
        </p:nvSpPr>
        <p:spPr>
          <a:xfrm>
            <a:off x="3752073" y="4963648"/>
            <a:ext cx="2670251" cy="1330017"/>
          </a:xfrm>
          <a:prstGeom prst="rect">
            <a:avLst/>
          </a:prstGeom>
          <a:blipFill dpi="0" rotWithShape="1">
            <a:blip>
              <a:extLst>
                <a:ext uri="{96DAC541-7B7A-43D3-8B79-37D633B846F1}">
                  <asvg:svgBlip xmlns:asvg="http://schemas.microsoft.com/office/drawing/2016/SVG/main" r:embed="rId4"/>
                </a:ext>
              </a:extLst>
            </a:blip>
            <a:srcRect/>
            <a:stretch>
              <a:fillRect l="1" r="54327"/>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68000" tIns="180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Ruim baan voor talent en ontplooiing</a:t>
            </a:r>
            <a:endParaRPr kumimoji="0" lang="en-US" sz="1300" b="0" i="0" u="none" strike="noStrike" kern="1200" cap="none" spc="0" normalizeH="0" baseline="0" noProof="0" dirty="0">
              <a:ln>
                <a:noFill/>
              </a:ln>
              <a:solidFill>
                <a:srgbClr val="001158"/>
              </a:solidFill>
              <a:effectLst/>
              <a:uLnTx/>
              <a:uFillTx/>
              <a:latin typeface="Vestula Pro" panose="020B0A03060302020204" pitchFamily="34" charset="0"/>
            </a:endParaRPr>
          </a:p>
        </p:txBody>
      </p:sp>
      <p:sp>
        <p:nvSpPr>
          <p:cNvPr id="39" name="Rechthoek 38">
            <a:extLst>
              <a:ext uri="{FF2B5EF4-FFF2-40B4-BE49-F238E27FC236}">
                <a16:creationId xmlns:a16="http://schemas.microsoft.com/office/drawing/2014/main" id="{62879529-F6A7-3D13-94B6-5DFCF100965B}"/>
              </a:ext>
            </a:extLst>
          </p:cNvPr>
          <p:cNvSpPr>
            <a:spLocks noChangeAspect="1"/>
          </p:cNvSpPr>
          <p:nvPr/>
        </p:nvSpPr>
        <p:spPr>
          <a:xfrm>
            <a:off x="737053" y="4975680"/>
            <a:ext cx="2618239" cy="1330017"/>
          </a:xfrm>
          <a:prstGeom prst="rect">
            <a:avLst/>
          </a:prstGeom>
          <a:blipFill dpi="0" rotWithShape="1">
            <a:blip>
              <a:extLst>
                <a:ext uri="{96DAC541-7B7A-43D3-8B79-37D633B846F1}">
                  <asvg:svgBlip xmlns:asvg="http://schemas.microsoft.com/office/drawing/2016/SVG/main" r:embed="rId5"/>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32000" tIns="180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Meer waarde via strategische samenwerking</a:t>
            </a:r>
          </a:p>
        </p:txBody>
      </p:sp>
      <p:sp>
        <p:nvSpPr>
          <p:cNvPr id="40" name="Rechthoek 39">
            <a:extLst>
              <a:ext uri="{FF2B5EF4-FFF2-40B4-BE49-F238E27FC236}">
                <a16:creationId xmlns:a16="http://schemas.microsoft.com/office/drawing/2014/main" id="{6EE37B89-64D2-FFDB-31FC-F7178F73E48F}"/>
              </a:ext>
            </a:extLst>
          </p:cNvPr>
          <p:cNvSpPr>
            <a:spLocks noChangeAspect="1"/>
          </p:cNvSpPr>
          <p:nvPr/>
        </p:nvSpPr>
        <p:spPr>
          <a:xfrm>
            <a:off x="780970" y="1751361"/>
            <a:ext cx="2371848" cy="1204855"/>
          </a:xfrm>
          <a:prstGeom prst="rect">
            <a:avLst/>
          </a:prstGeom>
          <a:blipFill dpi="0" rotWithShape="1">
            <a:blip>
              <a:extLst>
                <a:ext uri="{96DAC541-7B7A-43D3-8B79-37D633B846F1}">
                  <asvg:svgBlip xmlns:asvg="http://schemas.microsoft.com/office/drawing/2016/SVG/main" r:embed="rId6"/>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188000" tIns="108000" rIns="0" bIns="0" rtlCol="0" anchor="ctr"/>
          <a:lstStyle/>
          <a:p>
            <a:pPr>
              <a:lnSpc>
                <a:spcPct val="90000"/>
              </a:lnSpc>
            </a:pPr>
            <a:r>
              <a:rPr lang="nl-NL" sz="1300" dirty="0">
                <a:solidFill>
                  <a:srgbClr val="001158"/>
                </a:solidFill>
                <a:latin typeface="Vestula Pro" panose="020B0A03060302020204" pitchFamily="34" charset="0"/>
              </a:rPr>
              <a:t>Ruimte voor vernieuwing</a:t>
            </a:r>
            <a:endParaRPr lang="en-US" sz="1300" dirty="0">
              <a:solidFill>
                <a:srgbClr val="001158"/>
              </a:solidFill>
              <a:latin typeface="Vestula Pro" panose="020B0A03060302020204" pitchFamily="34" charset="0"/>
            </a:endParaRPr>
          </a:p>
        </p:txBody>
      </p:sp>
      <p:sp>
        <p:nvSpPr>
          <p:cNvPr id="41" name="Rechthoek 40">
            <a:extLst>
              <a:ext uri="{FF2B5EF4-FFF2-40B4-BE49-F238E27FC236}">
                <a16:creationId xmlns:a16="http://schemas.microsoft.com/office/drawing/2014/main" id="{771292A6-D5CB-76D7-51ED-6DECCDED7470}"/>
              </a:ext>
            </a:extLst>
          </p:cNvPr>
          <p:cNvSpPr>
            <a:spLocks noChangeAspect="1"/>
          </p:cNvSpPr>
          <p:nvPr/>
        </p:nvSpPr>
        <p:spPr>
          <a:xfrm>
            <a:off x="3846780" y="1731055"/>
            <a:ext cx="2575545" cy="1225162"/>
          </a:xfrm>
          <a:prstGeom prst="rect">
            <a:avLst/>
          </a:prstGeom>
          <a:blipFill dpi="0" rotWithShape="1">
            <a:blip>
              <a:extLst>
                <a:ext uri="{96DAC541-7B7A-43D3-8B79-37D633B846F1}">
                  <asvg:svgBlip xmlns:asvg="http://schemas.microsoft.com/office/drawing/2016/SVG/main" r:embed="rId7"/>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260000" tIns="36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Toonaangevend interdisciplinair onderzoek en onderwijs</a:t>
            </a:r>
          </a:p>
        </p:txBody>
      </p:sp>
      <p:sp>
        <p:nvSpPr>
          <p:cNvPr id="42" name="Rechthoek 41">
            <a:extLst>
              <a:ext uri="{FF2B5EF4-FFF2-40B4-BE49-F238E27FC236}">
                <a16:creationId xmlns:a16="http://schemas.microsoft.com/office/drawing/2014/main" id="{4C82A659-5C29-1169-E198-B19CC9E5184A}"/>
              </a:ext>
            </a:extLst>
          </p:cNvPr>
          <p:cNvSpPr>
            <a:spLocks noChangeAspect="1"/>
          </p:cNvSpPr>
          <p:nvPr/>
        </p:nvSpPr>
        <p:spPr>
          <a:xfrm>
            <a:off x="679978" y="3358996"/>
            <a:ext cx="2896070" cy="1330016"/>
          </a:xfrm>
          <a:prstGeom prst="rect">
            <a:avLst/>
          </a:prstGeom>
          <a:blipFill dpi="0" rotWithShape="1">
            <a:blip>
              <a:alphaModFix/>
              <a:extLst>
                <a:ext uri="{96DAC541-7B7A-43D3-8B79-37D633B846F1}">
                  <asvg:svgBlip xmlns:asvg="http://schemas.microsoft.com/office/drawing/2016/SVG/main" r:embed="rId8"/>
                </a:ext>
              </a:extLst>
            </a:blip>
            <a:srcRect/>
            <a:stretch>
              <a:fillRect l="1362" r="5483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32000" tIns="108000" rIns="0" bIns="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nl-NL" sz="1300" b="0" i="0" u="none" strike="noStrike" kern="1200" cap="none" spc="0" normalizeH="0" baseline="0" noProof="0" dirty="0">
                <a:ln>
                  <a:noFill/>
                </a:ln>
                <a:solidFill>
                  <a:srgbClr val="001158"/>
                </a:solidFill>
                <a:effectLst/>
                <a:uLnTx/>
                <a:uFillTx/>
                <a:latin typeface="Vestula Pro" panose="020B0A03060302020204" pitchFamily="34" charset="0"/>
              </a:rPr>
              <a:t>Toekomstgerichte ontwikkeling van studenten</a:t>
            </a:r>
          </a:p>
        </p:txBody>
      </p:sp>
      <p:sp>
        <p:nvSpPr>
          <p:cNvPr id="43" name="Rechthoek 42">
            <a:extLst>
              <a:ext uri="{FF2B5EF4-FFF2-40B4-BE49-F238E27FC236}">
                <a16:creationId xmlns:a16="http://schemas.microsoft.com/office/drawing/2014/main" id="{275D01E2-2D3A-21E0-2F45-C92D8E2C6CBF}"/>
              </a:ext>
            </a:extLst>
          </p:cNvPr>
          <p:cNvSpPr>
            <a:spLocks noChangeAspect="1"/>
          </p:cNvSpPr>
          <p:nvPr/>
        </p:nvSpPr>
        <p:spPr>
          <a:xfrm>
            <a:off x="3743836" y="3337878"/>
            <a:ext cx="2618239" cy="1330017"/>
          </a:xfrm>
          <a:prstGeom prst="rect">
            <a:avLst/>
          </a:prstGeom>
          <a:blipFill dpi="0" rotWithShape="1">
            <a:blip>
              <a:extLst>
                <a:ext uri="{96DAC541-7B7A-43D3-8B79-37D633B846F1}">
                  <asvg:svgBlip xmlns:asvg="http://schemas.microsoft.com/office/drawing/2016/SVG/main" r:embed="rId9"/>
                </a:ext>
              </a:extLst>
            </a:blip>
            <a:srcRect/>
            <a:stretch>
              <a:fillRect l="-128" r="53342"/>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square" lIns="1368000" tIns="180000" rIns="0" bIns="0" rtlCol="0" anchor="ctr"/>
          <a:lstStyle/>
          <a:p>
            <a:pPr>
              <a:lnSpc>
                <a:spcPct val="90000"/>
              </a:lnSpc>
            </a:pPr>
            <a:r>
              <a:rPr lang="nl-NL" sz="1300" dirty="0">
                <a:solidFill>
                  <a:srgbClr val="001158"/>
                </a:solidFill>
                <a:latin typeface="Vestula Pro" panose="020B0A03060302020204" pitchFamily="34" charset="0"/>
              </a:rPr>
              <a:t>Een gezonde, betrokken en lerende gemeenschap</a:t>
            </a:r>
          </a:p>
        </p:txBody>
      </p:sp>
      <p:sp>
        <p:nvSpPr>
          <p:cNvPr id="2" name="Titel 1">
            <a:extLst>
              <a:ext uri="{FF2B5EF4-FFF2-40B4-BE49-F238E27FC236}">
                <a16:creationId xmlns:a16="http://schemas.microsoft.com/office/drawing/2014/main" id="{C15E840C-3EB1-140A-8C6F-5BF0A9DB9707}"/>
              </a:ext>
            </a:extLst>
          </p:cNvPr>
          <p:cNvSpPr>
            <a:spLocks noGrp="1"/>
          </p:cNvSpPr>
          <p:nvPr>
            <p:ph type="title"/>
          </p:nvPr>
        </p:nvSpPr>
        <p:spPr>
          <a:xfrm>
            <a:off x="647700" y="269875"/>
            <a:ext cx="10515600" cy="1325563"/>
          </a:xfrm>
        </p:spPr>
        <p:txBody>
          <a:bodyPr>
            <a:noAutofit/>
          </a:bodyPr>
          <a:lstStyle/>
          <a:p>
            <a:pPr>
              <a:lnSpc>
                <a:spcPct val="120000"/>
              </a:lnSpc>
            </a:pPr>
            <a:r>
              <a:rPr lang="nl-NL" dirty="0">
                <a:latin typeface="Merriweather" panose="00000500000000000000" pitchFamily="2" charset="0"/>
              </a:rPr>
              <a:t>Vernieuwen en verbinden</a:t>
            </a:r>
            <a:br>
              <a:rPr lang="nl-NL" dirty="0">
                <a:latin typeface="Merriweather" panose="00000500000000000000" pitchFamily="2" charset="0"/>
              </a:rPr>
            </a:br>
            <a:r>
              <a:rPr lang="nl-NL" sz="2800" dirty="0">
                <a:solidFill>
                  <a:srgbClr val="B27F2A"/>
                </a:solidFill>
                <a:latin typeface="Merriweather" panose="00000500000000000000" pitchFamily="2" charset="0"/>
              </a:rPr>
              <a:t>Strategisch plan 2022-2027</a:t>
            </a:r>
            <a:endParaRPr lang="en-US" dirty="0"/>
          </a:p>
        </p:txBody>
      </p:sp>
    </p:spTree>
    <p:extLst>
      <p:ext uri="{BB962C8B-B14F-4D97-AF65-F5344CB8AC3E}">
        <p14:creationId xmlns:p14="http://schemas.microsoft.com/office/powerpoint/2010/main" val="3105189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inhoud 3">
            <a:extLst>
              <a:ext uri="{FF2B5EF4-FFF2-40B4-BE49-F238E27FC236}">
                <a16:creationId xmlns:a16="http://schemas.microsoft.com/office/drawing/2014/main" id="{8E106859-3228-5471-5A0F-DD8EB8712D36}"/>
              </a:ext>
            </a:extLst>
          </p:cNvPr>
          <p:cNvSpPr>
            <a:spLocks noGrp="1"/>
          </p:cNvSpPr>
          <p:nvPr>
            <p:ph type="body" sz="quarter" idx="14"/>
          </p:nvPr>
        </p:nvSpPr>
        <p:spPr>
          <a:xfrm>
            <a:off x="5968800" y="1076362"/>
            <a:ext cx="5511438" cy="1708160"/>
          </a:xfrm>
        </p:spPr>
        <p:txBody>
          <a:bodyPr vert="horz" lIns="91440" tIns="45720" rIns="91440" bIns="45720" rtlCol="0">
            <a:noAutofit/>
          </a:bodyPr>
          <a:lstStyle/>
          <a:p>
            <a:pPr marL="228600" indent="-228600">
              <a:lnSpc>
                <a:spcPct val="120000"/>
              </a:lnSpc>
              <a:spcBef>
                <a:spcPts val="0"/>
              </a:spcBef>
              <a:spcAft>
                <a:spcPts val="1200"/>
              </a:spcAft>
            </a:pPr>
            <a:r>
              <a:rPr lang="nl-NL" dirty="0">
                <a:solidFill>
                  <a:srgbClr val="0C2577"/>
                </a:solidFill>
              </a:rPr>
              <a:t>Fundamenteel onderzoek op topniveau</a:t>
            </a:r>
          </a:p>
          <a:p>
            <a:pPr marL="228600" indent="-228600">
              <a:lnSpc>
                <a:spcPct val="120000"/>
              </a:lnSpc>
              <a:spcBef>
                <a:spcPts val="0"/>
              </a:spcBef>
              <a:spcAft>
                <a:spcPts val="1200"/>
              </a:spcAft>
            </a:pPr>
            <a:r>
              <a:rPr lang="nl-NL" dirty="0">
                <a:solidFill>
                  <a:srgbClr val="0C2577"/>
                </a:solidFill>
              </a:rPr>
              <a:t>Interdisciplinaire samenwerking</a:t>
            </a:r>
          </a:p>
          <a:p>
            <a:pPr marL="228600" indent="-228600">
              <a:lnSpc>
                <a:spcPct val="120000"/>
              </a:lnSpc>
              <a:spcBef>
                <a:spcPts val="0"/>
              </a:spcBef>
              <a:spcAft>
                <a:spcPts val="1200"/>
              </a:spcAft>
            </a:pPr>
            <a:r>
              <a:rPr lang="nl-NL" dirty="0">
                <a:solidFill>
                  <a:srgbClr val="0C2577"/>
                </a:solidFill>
              </a:rPr>
              <a:t>Impact op de samenleving</a:t>
            </a:r>
          </a:p>
          <a:p>
            <a:pPr marL="228600" indent="-228600">
              <a:lnSpc>
                <a:spcPct val="120000"/>
              </a:lnSpc>
              <a:spcBef>
                <a:spcPts val="0"/>
              </a:spcBef>
              <a:spcAft>
                <a:spcPts val="1200"/>
              </a:spcAft>
            </a:pPr>
            <a:r>
              <a:rPr lang="nl-NL" dirty="0">
                <a:solidFill>
                  <a:srgbClr val="0C2577"/>
                </a:solidFill>
              </a:rPr>
              <a:t>Internationaal georiënteerd</a:t>
            </a:r>
            <a:endParaRPr lang="en-US" dirty="0">
              <a:solidFill>
                <a:srgbClr val="0C2577"/>
              </a:solidFill>
            </a:endParaRPr>
          </a:p>
        </p:txBody>
      </p:sp>
      <p:sp>
        <p:nvSpPr>
          <p:cNvPr id="3" name="Titel 2">
            <a:extLst>
              <a:ext uri="{FF2B5EF4-FFF2-40B4-BE49-F238E27FC236}">
                <a16:creationId xmlns:a16="http://schemas.microsoft.com/office/drawing/2014/main" id="{F045DF78-70BF-33B4-2161-211EE0FE8D0D}"/>
              </a:ext>
            </a:extLst>
          </p:cNvPr>
          <p:cNvSpPr>
            <a:spLocks noGrp="1"/>
          </p:cNvSpPr>
          <p:nvPr>
            <p:ph type="title"/>
          </p:nvPr>
        </p:nvSpPr>
        <p:spPr>
          <a:xfrm>
            <a:off x="5893160" y="165450"/>
            <a:ext cx="5511439" cy="918453"/>
          </a:xfrm>
        </p:spPr>
        <p:txBody>
          <a:bodyPr>
            <a:noAutofit/>
          </a:bodyPr>
          <a:lstStyle/>
          <a:p>
            <a:r>
              <a:rPr lang="nl-NL" sz="2400" dirty="0"/>
              <a:t>Internationaal toponderzoek</a:t>
            </a:r>
            <a:endParaRPr lang="en-US" sz="2400" dirty="0"/>
          </a:p>
        </p:txBody>
      </p:sp>
      <p:sp>
        <p:nvSpPr>
          <p:cNvPr id="2" name="Titel 2">
            <a:extLst>
              <a:ext uri="{FF2B5EF4-FFF2-40B4-BE49-F238E27FC236}">
                <a16:creationId xmlns:a16="http://schemas.microsoft.com/office/drawing/2014/main" id="{8162EEC2-1AAB-D2D1-9DC6-2F33A0EB59C4}"/>
              </a:ext>
            </a:extLst>
          </p:cNvPr>
          <p:cNvSpPr txBox="1">
            <a:spLocks/>
          </p:cNvSpPr>
          <p:nvPr/>
        </p:nvSpPr>
        <p:spPr>
          <a:xfrm>
            <a:off x="5893200" y="3095378"/>
            <a:ext cx="5928256" cy="1325563"/>
          </a:xfrm>
          <a:prstGeom prst="rect">
            <a:avLst/>
          </a:prstGeom>
        </p:spPr>
        <p:txBody>
          <a:bodyPr vert="horz" lIns="91440" tIns="45720" rIns="91440" bIns="45720" rtlCol="0" anchor="ctr">
            <a:normAutofit/>
          </a:bodyPr>
          <a:lstStyle>
            <a:lvl1pPr>
              <a:lnSpc>
                <a:spcPct val="100000"/>
              </a:lnSpc>
              <a:spcBef>
                <a:spcPct val="0"/>
              </a:spcBef>
              <a:buNone/>
              <a:defRPr lang="nl-NL" sz="2400" b="1" i="0" dirty="0">
                <a:solidFill>
                  <a:srgbClr val="001158"/>
                </a:solidFill>
                <a:latin typeface="Merriweather" pitchFamily="2" charset="77"/>
                <a:ea typeface="+mj-ea"/>
                <a:cs typeface="+mj-cs"/>
              </a:defRPr>
            </a:lvl1pPr>
          </a:lstStyle>
          <a:p>
            <a:r>
              <a:rPr lang="nl-NL" dirty="0"/>
              <a:t>Vernieuwend onderwijs</a:t>
            </a:r>
            <a:endParaRPr lang="en-US" dirty="0"/>
          </a:p>
        </p:txBody>
      </p:sp>
      <p:sp>
        <p:nvSpPr>
          <p:cNvPr id="6" name="Tijdelijke aanduiding voor inhoud 3">
            <a:extLst>
              <a:ext uri="{FF2B5EF4-FFF2-40B4-BE49-F238E27FC236}">
                <a16:creationId xmlns:a16="http://schemas.microsoft.com/office/drawing/2014/main" id="{FCBEF28A-19D4-C4C5-F8FB-6A092DABB635}"/>
              </a:ext>
            </a:extLst>
          </p:cNvPr>
          <p:cNvSpPr txBox="1">
            <a:spLocks/>
          </p:cNvSpPr>
          <p:nvPr/>
        </p:nvSpPr>
        <p:spPr>
          <a:xfrm>
            <a:off x="5968800" y="4184231"/>
            <a:ext cx="5928257" cy="2005806"/>
          </a:xfrm>
          <a:prstGeom prst="rect">
            <a:avLst/>
          </a:prstGeom>
        </p:spPr>
        <p:txBody>
          <a:bodyPr vert="horz" lIns="91440" tIns="45720" rIns="91440" bIns="45720" rtlCol="0">
            <a:spAutoFit/>
          </a:bodyPr>
          <a:lstStyle>
            <a:lvl1pPr marL="228600" indent="-228600">
              <a:lnSpc>
                <a:spcPct val="120000"/>
              </a:lnSpc>
              <a:spcBef>
                <a:spcPts val="0"/>
              </a:spcBef>
              <a:spcAft>
                <a:spcPts val="1200"/>
              </a:spcAft>
              <a:buFont typeface="Arial" panose="020B0604020202020204" pitchFamily="34" charset="0"/>
              <a:buChar char="•"/>
              <a:defRPr lang="en-US" sz="2000" b="0" i="0" dirty="0">
                <a:solidFill>
                  <a:srgbClr val="0C2577"/>
                </a:solidFill>
                <a:latin typeface="Merriweather" pitchFamily="2" charset="77"/>
              </a:defRPr>
            </a:lvl1pPr>
            <a:lvl2pPr indent="0">
              <a:lnSpc>
                <a:spcPct val="90000"/>
              </a:lnSpc>
              <a:spcBef>
                <a:spcPts val="500"/>
              </a:spcBef>
              <a:buFont typeface="Arial" panose="020B0604020202020204" pitchFamily="34" charset="0"/>
              <a:buNone/>
              <a:defRPr lang="nl-NL" b="0" i="0" smtClean="0">
                <a:solidFill>
                  <a:srgbClr val="001158"/>
                </a:solidFill>
                <a:latin typeface="Merriweather" pitchFamily="2" charset="77"/>
              </a:defRPr>
            </a:lvl2pPr>
            <a:lvl3pPr indent="0">
              <a:lnSpc>
                <a:spcPct val="90000"/>
              </a:lnSpc>
              <a:spcBef>
                <a:spcPts val="500"/>
              </a:spcBef>
              <a:buFont typeface="Arial" panose="020B0604020202020204" pitchFamily="34" charset="0"/>
              <a:buNone/>
              <a:defRPr lang="nl-NL" sz="1600" b="0" i="0" smtClean="0">
                <a:solidFill>
                  <a:srgbClr val="001158"/>
                </a:solidFill>
                <a:latin typeface="Merriweather" pitchFamily="2" charset="77"/>
              </a:defRPr>
            </a:lvl3pPr>
            <a:lvl4pPr indent="0">
              <a:lnSpc>
                <a:spcPct val="90000"/>
              </a:lnSpc>
              <a:spcBef>
                <a:spcPts val="500"/>
              </a:spcBef>
              <a:buFont typeface="Arial" panose="020B0604020202020204" pitchFamily="34" charset="0"/>
              <a:buNone/>
              <a:defRPr lang="nl-NL" sz="1400" b="0" i="0" smtClean="0">
                <a:solidFill>
                  <a:srgbClr val="001158"/>
                </a:solidFill>
                <a:latin typeface="Merriweather" pitchFamily="2" charset="77"/>
              </a:defRPr>
            </a:lvl4pPr>
            <a:lvl5pPr indent="0">
              <a:lnSpc>
                <a:spcPct val="90000"/>
              </a:lnSpc>
              <a:spcBef>
                <a:spcPts val="500"/>
              </a:spcBef>
              <a:buFont typeface="Arial" panose="020B0604020202020204" pitchFamily="34" charset="0"/>
              <a:buNone/>
              <a:defRPr lang="en-US" sz="1400" b="0" i="0" smtClean="0">
                <a:solidFill>
                  <a:srgbClr val="001158"/>
                </a:solidFill>
                <a:latin typeface="Merriweather"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nl-NL" dirty="0"/>
              <a:t>Mono-, </a:t>
            </a:r>
            <a:r>
              <a:rPr lang="nl-NL" dirty="0" err="1"/>
              <a:t>multi</a:t>
            </a:r>
            <a:r>
              <a:rPr lang="nl-NL" dirty="0"/>
              <a:t>- en interdisciplinair</a:t>
            </a:r>
          </a:p>
          <a:p>
            <a:r>
              <a:rPr lang="nl-NL" dirty="0"/>
              <a:t>Focus op vaardigheden voor de 21</a:t>
            </a:r>
            <a:r>
              <a:rPr lang="nl-NL" baseline="30000" dirty="0"/>
              <a:t>e</a:t>
            </a:r>
            <a:r>
              <a:rPr lang="nl-NL" dirty="0"/>
              <a:t> eeuw</a:t>
            </a:r>
          </a:p>
          <a:p>
            <a:r>
              <a:rPr lang="nl-NL" dirty="0"/>
              <a:t>Maatschappelijk relevant</a:t>
            </a:r>
          </a:p>
          <a:p>
            <a:r>
              <a:rPr lang="nl-NL" dirty="0"/>
              <a:t>Innovatief gebruik van technologie</a:t>
            </a:r>
          </a:p>
        </p:txBody>
      </p:sp>
      <p:pic>
        <p:nvPicPr>
          <p:cNvPr id="5" name="Tijdelijke aanduiding voor afbeelding 12">
            <a:extLst>
              <a:ext uri="{FF2B5EF4-FFF2-40B4-BE49-F238E27FC236}">
                <a16:creationId xmlns:a16="http://schemas.microsoft.com/office/drawing/2014/main" id="{35A6C63A-D94E-E5F9-B4C3-470BF24F1B3A}"/>
              </a:ext>
            </a:extLst>
          </p:cNvPr>
          <p:cNvPicPr>
            <a:picLocks noGrp="1" noChangeAspect="1"/>
          </p:cNvPicPr>
          <p:nvPr>
            <p:ph type="pic" sz="quarter" idx="15"/>
          </p:nvPr>
        </p:nvPicPr>
        <p:blipFill>
          <a:blip r:embed="rId3"/>
          <a:srcRect r="41188"/>
          <a:stretch>
            <a:fillRect/>
          </a:stretch>
        </p:blipFill>
        <p:spPr>
          <a:xfrm>
            <a:off x="0" y="0"/>
            <a:ext cx="6049963" cy="6858000"/>
          </a:xfrm>
          <a:solidFill>
            <a:srgbClr val="001158"/>
          </a:solidFill>
        </p:spPr>
      </p:pic>
    </p:spTree>
    <p:extLst>
      <p:ext uri="{BB962C8B-B14F-4D97-AF65-F5344CB8AC3E}">
        <p14:creationId xmlns:p14="http://schemas.microsoft.com/office/powerpoint/2010/main" val="414873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B7AD6-8E6B-B7E9-2BBB-6611C42D9B3F}"/>
            </a:ext>
          </a:extLst>
        </p:cNvPr>
        <p:cNvGrpSpPr/>
        <p:nvPr/>
      </p:nvGrpSpPr>
      <p:grpSpPr>
        <a:xfrm>
          <a:off x="0" y="0"/>
          <a:ext cx="0" cy="0"/>
          <a:chOff x="0" y="0"/>
          <a:chExt cx="0" cy="0"/>
        </a:xfrm>
      </p:grpSpPr>
      <p:graphicFrame>
        <p:nvGraphicFramePr>
          <p:cNvPr id="46" name="Tabel 45">
            <a:extLst>
              <a:ext uri="{FF2B5EF4-FFF2-40B4-BE49-F238E27FC236}">
                <a16:creationId xmlns:a16="http://schemas.microsoft.com/office/drawing/2014/main" id="{C525F08A-9F07-F164-5A6A-F9CFAAA36F3B}"/>
              </a:ext>
            </a:extLst>
          </p:cNvPr>
          <p:cNvGraphicFramePr>
            <a:graphicFrameLocks/>
          </p:cNvGraphicFramePr>
          <p:nvPr>
            <p:extLst>
              <p:ext uri="{D42A27DB-BD31-4B8C-83A1-F6EECF244321}">
                <p14:modId xmlns:p14="http://schemas.microsoft.com/office/powerpoint/2010/main" val="695389416"/>
              </p:ext>
            </p:extLst>
          </p:nvPr>
        </p:nvGraphicFramePr>
        <p:xfrm>
          <a:off x="698401" y="2265727"/>
          <a:ext cx="10672450" cy="3910756"/>
        </p:xfrm>
        <a:graphic>
          <a:graphicData uri="http://schemas.openxmlformats.org/drawingml/2006/table">
            <a:tbl>
              <a:tblPr firstRow="1" bandRow="1">
                <a:tableStyleId>{5C22544A-7EE6-4342-B048-85BDC9FD1C3A}</a:tableStyleId>
              </a:tblPr>
              <a:tblGrid>
                <a:gridCol w="2134490">
                  <a:extLst>
                    <a:ext uri="{9D8B030D-6E8A-4147-A177-3AD203B41FA5}">
                      <a16:colId xmlns:a16="http://schemas.microsoft.com/office/drawing/2014/main" val="333325668"/>
                    </a:ext>
                  </a:extLst>
                </a:gridCol>
                <a:gridCol w="2134490">
                  <a:extLst>
                    <a:ext uri="{9D8B030D-6E8A-4147-A177-3AD203B41FA5}">
                      <a16:colId xmlns:a16="http://schemas.microsoft.com/office/drawing/2014/main" val="545484135"/>
                    </a:ext>
                  </a:extLst>
                </a:gridCol>
                <a:gridCol w="2134490">
                  <a:extLst>
                    <a:ext uri="{9D8B030D-6E8A-4147-A177-3AD203B41FA5}">
                      <a16:colId xmlns:a16="http://schemas.microsoft.com/office/drawing/2014/main" val="3025865291"/>
                    </a:ext>
                  </a:extLst>
                </a:gridCol>
                <a:gridCol w="2134490">
                  <a:extLst>
                    <a:ext uri="{9D8B030D-6E8A-4147-A177-3AD203B41FA5}">
                      <a16:colId xmlns:a16="http://schemas.microsoft.com/office/drawing/2014/main" val="3905040835"/>
                    </a:ext>
                  </a:extLst>
                </a:gridCol>
                <a:gridCol w="2134490">
                  <a:extLst>
                    <a:ext uri="{9D8B030D-6E8A-4147-A177-3AD203B41FA5}">
                      <a16:colId xmlns:a16="http://schemas.microsoft.com/office/drawing/2014/main" val="4247328669"/>
                    </a:ext>
                  </a:extLst>
                </a:gridCol>
              </a:tblGrid>
              <a:tr h="1112473">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kumimoji="0" lang="en-US" sz="1800" b="1" i="0" u="none" strike="noStrike" kern="1200" cap="none" spc="0" normalizeH="0" baseline="0" noProof="0" dirty="0">
                        <a:ln>
                          <a:noFill/>
                        </a:ln>
                        <a:solidFill>
                          <a:srgbClr val="001158"/>
                        </a:solidFill>
                        <a:effectLst/>
                        <a:uLnTx/>
                        <a:uFillTx/>
                        <a:latin typeface="Merriweather" panose="00000500000000000000" pitchFamily="2" charset="0"/>
                        <a:ea typeface="+mn-ea"/>
                        <a:cs typeface="+mn-cs"/>
                      </a:endParaRPr>
                    </a:p>
                  </a:txBody>
                  <a:tcPr marL="180000" marR="0" anchor="ctr">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endParaRPr lang="en-US"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600" dirty="0"/>
                    </a:p>
                  </a:txBody>
                  <a:tcPr marL="180000" marR="0" anchor="ct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Vestula" panose="020B0503050302020204" pitchFamily="34" charset="0"/>
                        <a:ea typeface="+mn-ea"/>
                        <a:cs typeface="+mn-cs"/>
                      </a:endParaRPr>
                    </a:p>
                  </a:txBody>
                  <a:tcPr marL="180000" marR="0" anchor="ctr">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8179972"/>
                  </a:ext>
                </a:extLst>
              </a:tr>
              <a:tr h="987035">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De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mens</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in de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wereld</a:t>
                      </a:r>
                      <a:endPar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endParaRPr>
                    </a:p>
                  </a:txBody>
                  <a:tcPr marL="180000" marR="180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Veerkrachtige</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en</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lerende</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samenleving</a:t>
                      </a:r>
                      <a:endParaRPr lang="en-US" sz="1800" b="0" dirty="0">
                        <a:latin typeface="Vestula Pro DemiBold" panose="020B0A03060302020204" pitchFamily="34" charset="0"/>
                      </a:endParaRPr>
                    </a:p>
                  </a:txBody>
                  <a:tcPr marL="180000" marR="180000" marT="0" marB="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Technologie </a:t>
                      </a:r>
                      <a:b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b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en</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maatschappij</a:t>
                      </a:r>
                      <a:endParaRPr lang="en-US" sz="1800" b="0" dirty="0">
                        <a:latin typeface="Vestula Pro DemiBold"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nl-NL"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Vrede, recht, democratie en bestuur</a:t>
                      </a:r>
                      <a:endParaRPr lang="en-US" sz="1800" b="0" dirty="0">
                        <a:latin typeface="Vestula Pro DemiBold"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Gezondheid</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en</a:t>
                      </a:r>
                      <a:r>
                        <a:rPr kumimoji="0" lang="en-US" sz="1800" b="0" i="0" u="none" strike="noStrike" kern="1200" cap="none" spc="0" normalizeH="0" baseline="0" noProof="0" dirty="0">
                          <a:ln>
                            <a:noFill/>
                          </a:ln>
                          <a:solidFill>
                            <a:srgbClr val="001158"/>
                          </a:solidFill>
                          <a:effectLst/>
                          <a:uLnTx/>
                          <a:uFillTx/>
                          <a:latin typeface="Vestula Pro DemiBold" panose="020B0A03060302020204" pitchFamily="34" charset="0"/>
                          <a:ea typeface="+mn-ea"/>
                          <a:cs typeface="+mn-cs"/>
                        </a:rPr>
                        <a:t> </a:t>
                      </a:r>
                      <a:r>
                        <a:rPr kumimoji="0" lang="en-US" sz="1800" b="0" i="0" u="none" strike="noStrike" kern="1200" cap="none" spc="0" normalizeH="0" baseline="0" noProof="0" dirty="0" err="1">
                          <a:ln>
                            <a:noFill/>
                          </a:ln>
                          <a:solidFill>
                            <a:srgbClr val="001158"/>
                          </a:solidFill>
                          <a:effectLst/>
                          <a:uLnTx/>
                          <a:uFillTx/>
                          <a:latin typeface="Vestula Pro DemiBold" panose="020B0A03060302020204" pitchFamily="34" charset="0"/>
                          <a:ea typeface="+mn-ea"/>
                          <a:cs typeface="+mn-cs"/>
                        </a:rPr>
                        <a:t>levensweten-schappen</a:t>
                      </a:r>
                      <a:endParaRPr kumimoji="0" lang="en-US" sz="1800" b="0" i="0" u="none" strike="noStrike" kern="1200" cap="none" spc="0" normalizeH="0" baseline="0" noProof="0" dirty="0">
                        <a:ln>
                          <a:noFill/>
                        </a:ln>
                        <a:solidFill>
                          <a:prstClr val="black"/>
                        </a:solidFill>
                        <a:effectLst/>
                        <a:uLnTx/>
                        <a:uFillTx/>
                        <a:latin typeface="Vestula Pro DemiBold" panose="020B0A03060302020204" pitchFamily="34" charset="0"/>
                        <a:ea typeface="+mn-ea"/>
                        <a:cs typeface="+mn-cs"/>
                      </a:endParaRPr>
                    </a:p>
                  </a:txBody>
                  <a:tcPr marL="180000" marR="180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6993431"/>
                  </a:ext>
                </a:extLst>
              </a:tr>
              <a:tr h="1811248">
                <a:tc>
                  <a:txBody>
                    <a:bodyPr/>
                    <a:lstStyle/>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Talen, culturen en wereldbeeld</a:t>
                      </a:r>
                    </a:p>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Erfgoed</a:t>
                      </a:r>
                    </a:p>
                    <a:p>
                      <a:pPr marL="17463"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Migratie</a:t>
                      </a:r>
                    </a:p>
                  </a:txBody>
                  <a:tcPr marL="180000" marR="180000">
                    <a:lnL w="12700" cap="flat" cmpd="sng" algn="ctr">
                      <a:no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Ongelijkheid</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Generatie van de toekomst</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Sociale transities</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Duurzaamheid en biodiversiteit</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Quantum en </a:t>
                      </a:r>
                      <a:r>
                        <a:rPr kumimoji="0" lang="nl-NL" sz="1400" b="0" i="0" u="none" strike="noStrike" kern="1200" cap="none" spc="0" normalizeH="0" baseline="0" noProof="0" dirty="0" err="1">
                          <a:ln>
                            <a:noFill/>
                          </a:ln>
                          <a:solidFill>
                            <a:schemeClr val="tx1">
                              <a:lumMod val="65000"/>
                              <a:lumOff val="35000"/>
                            </a:schemeClr>
                          </a:solidFill>
                          <a:effectLst/>
                          <a:uLnTx/>
                          <a:uFillTx/>
                          <a:latin typeface="Vestula Pro" panose="020B0A03060302020204" pitchFamily="34" charset="0"/>
                          <a:ea typeface="+mn-ea"/>
                          <a:cs typeface="+mn-cs"/>
                        </a:rPr>
                        <a:t>space</a:t>
                      </a:r>
                      <a:endPar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endParaRP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AI voor mens, maatschappij en wetenschap</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Veiligheid en cybersecurity</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Vertrouwen ten tijde van polarisatie</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Geopolitiek in Europa en de wereld</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Regeneratieve geneeskunde</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Gezondheid en welzijn</a:t>
                      </a:r>
                    </a:p>
                    <a:p>
                      <a:pPr marL="0" marR="0" lvl="0" indent="0" algn="l" defTabSz="914400" rtl="0" eaLnBrk="1" fontAlgn="auto" latinLnBrk="0" hangingPunct="1">
                        <a:lnSpc>
                          <a:spcPct val="80000"/>
                        </a:lnSpc>
                        <a:spcBef>
                          <a:spcPts val="0"/>
                        </a:spcBef>
                        <a:spcAft>
                          <a:spcPts val="1200"/>
                        </a:spcAft>
                        <a:buClrTx/>
                        <a:buSzTx/>
                        <a:buFont typeface="Arial" panose="020B0604020202020204" pitchFamily="34" charset="0"/>
                        <a:buNone/>
                        <a:tabLst/>
                        <a:defRPr/>
                      </a:pPr>
                      <a:r>
                        <a:rPr kumimoji="0" lang="nl-NL" sz="1400" b="0" i="0" u="none" strike="noStrike" kern="1200" cap="none" spc="0" normalizeH="0" baseline="0" noProof="0" dirty="0">
                          <a:ln>
                            <a:noFill/>
                          </a:ln>
                          <a:solidFill>
                            <a:schemeClr val="tx1">
                              <a:lumMod val="65000"/>
                              <a:lumOff val="35000"/>
                            </a:schemeClr>
                          </a:solidFill>
                          <a:effectLst/>
                          <a:uLnTx/>
                          <a:uFillTx/>
                          <a:latin typeface="Vestula Pro" panose="020B0A03060302020204" pitchFamily="34" charset="0"/>
                          <a:ea typeface="+mn-ea"/>
                          <a:cs typeface="+mn-cs"/>
                        </a:rPr>
                        <a:t>Geneesmiddelen­ontdekking en ‑ontwikkeling</a:t>
                      </a:r>
                      <a:endParaRPr lang="en-US" sz="1400" dirty="0">
                        <a:solidFill>
                          <a:schemeClr val="tx1">
                            <a:lumMod val="65000"/>
                            <a:lumOff val="35000"/>
                          </a:schemeClr>
                        </a:solidFill>
                        <a:latin typeface="Vestula Pro" panose="020B0A03060302020204" pitchFamily="34" charset="0"/>
                      </a:endParaRPr>
                    </a:p>
                  </a:txBody>
                  <a:tcPr marL="180000" marR="180000">
                    <a:lnL w="12700" cap="flat" cmpd="sng" algn="ctr">
                      <a:solidFill>
                        <a:schemeClr val="bg2"/>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96459338"/>
                  </a:ext>
                </a:extLst>
              </a:tr>
            </a:tbl>
          </a:graphicData>
        </a:graphic>
      </p:graphicFrame>
      <p:sp>
        <p:nvSpPr>
          <p:cNvPr id="9" name="Titel 8">
            <a:extLst>
              <a:ext uri="{FF2B5EF4-FFF2-40B4-BE49-F238E27FC236}">
                <a16:creationId xmlns:a16="http://schemas.microsoft.com/office/drawing/2014/main" id="{A4227945-D674-B266-62D3-578BAAD036D5}"/>
              </a:ext>
            </a:extLst>
          </p:cNvPr>
          <p:cNvSpPr>
            <a:spLocks noGrp="1"/>
          </p:cNvSpPr>
          <p:nvPr>
            <p:ph type="title"/>
          </p:nvPr>
        </p:nvSpPr>
        <p:spPr>
          <a:xfrm>
            <a:off x="698400" y="423500"/>
            <a:ext cx="10341208" cy="1325563"/>
          </a:xfrm>
        </p:spPr>
        <p:txBody>
          <a:bodyPr>
            <a:noAutofit/>
          </a:bodyPr>
          <a:lstStyle/>
          <a:p>
            <a:pPr>
              <a:lnSpc>
                <a:spcPct val="120000"/>
              </a:lnSpc>
              <a:spcBef>
                <a:spcPts val="1800"/>
              </a:spcBef>
            </a:pPr>
            <a:r>
              <a:rPr lang="nl-NL" b="1" dirty="0"/>
              <a:t>Profiel Universiteit Leiden </a:t>
            </a:r>
            <a:br>
              <a:rPr lang="nl-NL" b="1" dirty="0"/>
            </a:br>
            <a:r>
              <a:rPr lang="nl-NL" sz="2800" b="1" dirty="0">
                <a:solidFill>
                  <a:srgbClr val="B27F2A"/>
                </a:solidFill>
              </a:rPr>
              <a:t>15 thema’s in 5 domeinen</a:t>
            </a:r>
            <a:endParaRPr lang="en-US" b="1" dirty="0">
              <a:solidFill>
                <a:srgbClr val="B27F2A"/>
              </a:solidFill>
            </a:endParaRPr>
          </a:p>
        </p:txBody>
      </p:sp>
      <p:pic>
        <p:nvPicPr>
          <p:cNvPr id="33" name="Afbeelding 32" descr="Afbeelding met Graphics, clipart, grafische vormgeving, tekenfilm&#10;&#10;Door AI gegenereerde inhoud is mogelijk onjuist.">
            <a:extLst>
              <a:ext uri="{FF2B5EF4-FFF2-40B4-BE49-F238E27FC236}">
                <a16:creationId xmlns:a16="http://schemas.microsoft.com/office/drawing/2014/main" id="{E2C63D46-80F4-8324-C24E-24B8711CE7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29506" y="2362102"/>
            <a:ext cx="829401" cy="829401"/>
          </a:xfrm>
          <a:prstGeom prst="rect">
            <a:avLst/>
          </a:prstGeom>
        </p:spPr>
      </p:pic>
      <p:grpSp>
        <p:nvGrpSpPr>
          <p:cNvPr id="26" name="Groep 25">
            <a:extLst>
              <a:ext uri="{FF2B5EF4-FFF2-40B4-BE49-F238E27FC236}">
                <a16:creationId xmlns:a16="http://schemas.microsoft.com/office/drawing/2014/main" id="{874166BD-CA26-CFC6-3ACC-1E0014AF6C6C}"/>
              </a:ext>
            </a:extLst>
          </p:cNvPr>
          <p:cNvGrpSpPr/>
          <p:nvPr/>
        </p:nvGrpSpPr>
        <p:grpSpPr>
          <a:xfrm>
            <a:off x="902177" y="2084643"/>
            <a:ext cx="1143374" cy="1148168"/>
            <a:chOff x="522623" y="2130131"/>
            <a:chExt cx="1161033" cy="1165901"/>
          </a:xfrm>
        </p:grpSpPr>
        <p:grpSp>
          <p:nvGrpSpPr>
            <p:cNvPr id="11" name="Tijdelijke aanduiding voor afbeelding 13">
              <a:extLst>
                <a:ext uri="{FF2B5EF4-FFF2-40B4-BE49-F238E27FC236}">
                  <a16:creationId xmlns:a16="http://schemas.microsoft.com/office/drawing/2014/main" id="{46E4E72C-5075-F3F6-9333-D41CEBAFD05E}"/>
                </a:ext>
              </a:extLst>
            </p:cNvPr>
            <p:cNvGrpSpPr/>
            <p:nvPr/>
          </p:nvGrpSpPr>
          <p:grpSpPr>
            <a:xfrm>
              <a:off x="711162" y="2428744"/>
              <a:ext cx="794327" cy="746225"/>
              <a:chOff x="773255" y="2466322"/>
              <a:chExt cx="794327" cy="746225"/>
            </a:xfrm>
            <a:solidFill>
              <a:srgbClr val="001158"/>
            </a:solidFill>
          </p:grpSpPr>
          <p:sp>
            <p:nvSpPr>
              <p:cNvPr id="12" name="Vrije vorm: vorm 11">
                <a:extLst>
                  <a:ext uri="{FF2B5EF4-FFF2-40B4-BE49-F238E27FC236}">
                    <a16:creationId xmlns:a16="http://schemas.microsoft.com/office/drawing/2014/main" id="{F7DFD6A5-BB5E-CD8E-F56C-B6FAA84BB58A}"/>
                  </a:ext>
                </a:extLst>
              </p:cNvPr>
              <p:cNvSpPr/>
              <p:nvPr/>
            </p:nvSpPr>
            <p:spPr>
              <a:xfrm>
                <a:off x="1026502" y="2923013"/>
                <a:ext cx="288021" cy="289534"/>
              </a:xfrm>
              <a:custGeom>
                <a:avLst/>
                <a:gdLst>
                  <a:gd name="csX0" fmla="*/ 144968 w 288021"/>
                  <a:gd name="csY0" fmla="*/ 287879 h 289534"/>
                  <a:gd name="csX1" fmla="*/ 976 w 288021"/>
                  <a:gd name="csY1" fmla="*/ 212846 h 289534"/>
                  <a:gd name="csX2" fmla="*/ 178 w 288021"/>
                  <a:gd name="csY2" fmla="*/ 198167 h 289534"/>
                  <a:gd name="csX3" fmla="*/ 1065 w 288021"/>
                  <a:gd name="csY3" fmla="*/ 189741 h 289534"/>
                  <a:gd name="csX4" fmla="*/ 1243 w 288021"/>
                  <a:gd name="csY4" fmla="*/ 94220 h 289534"/>
                  <a:gd name="csX5" fmla="*/ 30555 w 288021"/>
                  <a:gd name="csY5" fmla="*/ 34043 h 289534"/>
                  <a:gd name="csX6" fmla="*/ 109003 w 288021"/>
                  <a:gd name="csY6" fmla="*/ 1005 h 289534"/>
                  <a:gd name="csX7" fmla="*/ 283816 w 288021"/>
                  <a:gd name="csY7" fmla="*/ 83311 h 289534"/>
                  <a:gd name="csX8" fmla="*/ 287363 w 288021"/>
                  <a:gd name="csY8" fmla="*/ 271249 h 289534"/>
                  <a:gd name="csX9" fmla="*/ 270334 w 288021"/>
                  <a:gd name="csY9" fmla="*/ 287835 h 289534"/>
                  <a:gd name="csX10" fmla="*/ 144968 w 288021"/>
                  <a:gd name="csY10" fmla="*/ 287879 h 28953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88021" h="289534">
                    <a:moveTo>
                      <a:pt x="144968" y="287879"/>
                    </a:moveTo>
                    <a:cubicBezTo>
                      <a:pt x="-14057" y="282292"/>
                      <a:pt x="932" y="318478"/>
                      <a:pt x="976" y="212846"/>
                    </a:cubicBezTo>
                    <a:cubicBezTo>
                      <a:pt x="932" y="207968"/>
                      <a:pt x="1553" y="203090"/>
                      <a:pt x="178" y="198167"/>
                    </a:cubicBezTo>
                    <a:cubicBezTo>
                      <a:pt x="-531" y="195595"/>
                      <a:pt x="1110" y="192668"/>
                      <a:pt x="1065" y="189741"/>
                    </a:cubicBezTo>
                    <a:cubicBezTo>
                      <a:pt x="976" y="157901"/>
                      <a:pt x="666" y="126061"/>
                      <a:pt x="1243" y="94220"/>
                    </a:cubicBezTo>
                    <a:cubicBezTo>
                      <a:pt x="2883" y="71781"/>
                      <a:pt x="15123" y="50096"/>
                      <a:pt x="30555" y="34043"/>
                    </a:cubicBezTo>
                    <a:cubicBezTo>
                      <a:pt x="50733" y="12757"/>
                      <a:pt x="79469" y="473"/>
                      <a:pt x="109003" y="1005"/>
                    </a:cubicBezTo>
                    <a:cubicBezTo>
                      <a:pt x="185057" y="-2188"/>
                      <a:pt x="260445" y="-2986"/>
                      <a:pt x="283816" y="83311"/>
                    </a:cubicBezTo>
                    <a:cubicBezTo>
                      <a:pt x="292197" y="145218"/>
                      <a:pt x="285057" y="208810"/>
                      <a:pt x="287363" y="271249"/>
                    </a:cubicBezTo>
                    <a:cubicBezTo>
                      <a:pt x="287363" y="281183"/>
                      <a:pt x="280800" y="287835"/>
                      <a:pt x="270334" y="287835"/>
                    </a:cubicBezTo>
                    <a:cubicBezTo>
                      <a:pt x="228516" y="287923"/>
                      <a:pt x="186742" y="287879"/>
                      <a:pt x="144968" y="287879"/>
                    </a:cubicBezTo>
                    <a:close/>
                  </a:path>
                </a:pathLst>
              </a:custGeom>
              <a:solidFill>
                <a:srgbClr val="001158"/>
              </a:solidFill>
              <a:ln w="363" cap="flat">
                <a:noFill/>
                <a:prstDash val="solid"/>
                <a:miter/>
              </a:ln>
            </p:spPr>
            <p:txBody>
              <a:bodyPr/>
              <a:lstStyle/>
              <a:p>
                <a:endParaRPr lang="en-US"/>
              </a:p>
            </p:txBody>
          </p:sp>
          <p:sp>
            <p:nvSpPr>
              <p:cNvPr id="13" name="Vrije vorm: vorm 12">
                <a:extLst>
                  <a:ext uri="{FF2B5EF4-FFF2-40B4-BE49-F238E27FC236}">
                    <a16:creationId xmlns:a16="http://schemas.microsoft.com/office/drawing/2014/main" id="{2393B227-305E-531B-3BDC-54919D25D50D}"/>
                  </a:ext>
                </a:extLst>
              </p:cNvPr>
              <p:cNvSpPr/>
              <p:nvPr/>
            </p:nvSpPr>
            <p:spPr>
              <a:xfrm>
                <a:off x="773255" y="2954186"/>
                <a:ext cx="243335" cy="256928"/>
              </a:xfrm>
              <a:custGeom>
                <a:avLst/>
                <a:gdLst>
                  <a:gd name="csX0" fmla="*/ 122205 w 243335"/>
                  <a:gd name="csY0" fmla="*/ 256839 h 256928"/>
                  <a:gd name="csX1" fmla="*/ 19456 w 243335"/>
                  <a:gd name="csY1" fmla="*/ 256928 h 256928"/>
                  <a:gd name="csX2" fmla="*/ 2427 w 243335"/>
                  <a:gd name="csY2" fmla="*/ 248990 h 256928"/>
                  <a:gd name="csX3" fmla="*/ 1274 w 243335"/>
                  <a:gd name="csY3" fmla="*/ 103269 h 256928"/>
                  <a:gd name="csX4" fmla="*/ 57992 w 243335"/>
                  <a:gd name="csY4" fmla="*/ 6506 h 256928"/>
                  <a:gd name="csX5" fmla="*/ 83580 w 243335"/>
                  <a:gd name="csY5" fmla="*/ 31 h 256928"/>
                  <a:gd name="csX6" fmla="*/ 192982 w 243335"/>
                  <a:gd name="csY6" fmla="*/ 918 h 256928"/>
                  <a:gd name="csX7" fmla="*/ 241762 w 243335"/>
                  <a:gd name="csY7" fmla="*/ 19810 h 256928"/>
                  <a:gd name="csX8" fmla="*/ 242915 w 243335"/>
                  <a:gd name="csY8" fmla="*/ 24022 h 256928"/>
                  <a:gd name="csX9" fmla="*/ 232849 w 243335"/>
                  <a:gd name="csY9" fmla="*/ 80475 h 256928"/>
                  <a:gd name="csX10" fmla="*/ 233337 w 243335"/>
                  <a:gd name="csY10" fmla="*/ 252050 h 256928"/>
                  <a:gd name="csX11" fmla="*/ 228592 w 243335"/>
                  <a:gd name="csY11" fmla="*/ 256928 h 256928"/>
                  <a:gd name="csX12" fmla="*/ 122205 w 243335"/>
                  <a:gd name="csY12" fmla="*/ 256839 h 25692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43335" h="256928">
                    <a:moveTo>
                      <a:pt x="122205" y="256839"/>
                    </a:moveTo>
                    <a:cubicBezTo>
                      <a:pt x="87970" y="256839"/>
                      <a:pt x="53691" y="256706"/>
                      <a:pt x="19456" y="256928"/>
                    </a:cubicBezTo>
                    <a:cubicBezTo>
                      <a:pt x="12272" y="256972"/>
                      <a:pt x="6640" y="254932"/>
                      <a:pt x="2427" y="248990"/>
                    </a:cubicBezTo>
                    <a:cubicBezTo>
                      <a:pt x="-2584" y="201495"/>
                      <a:pt x="1806" y="151517"/>
                      <a:pt x="1274" y="103269"/>
                    </a:cubicBezTo>
                    <a:cubicBezTo>
                      <a:pt x="-722" y="63490"/>
                      <a:pt x="21096" y="23180"/>
                      <a:pt x="57992" y="6506"/>
                    </a:cubicBezTo>
                    <a:cubicBezTo>
                      <a:pt x="66152" y="2869"/>
                      <a:pt x="74755" y="76"/>
                      <a:pt x="83580" y="31"/>
                    </a:cubicBezTo>
                    <a:cubicBezTo>
                      <a:pt x="120033" y="-57"/>
                      <a:pt x="156529" y="-13"/>
                      <a:pt x="192982" y="918"/>
                    </a:cubicBezTo>
                    <a:cubicBezTo>
                      <a:pt x="211164" y="1362"/>
                      <a:pt x="227173" y="9167"/>
                      <a:pt x="241762" y="19810"/>
                    </a:cubicBezTo>
                    <a:cubicBezTo>
                      <a:pt x="243315" y="20963"/>
                      <a:pt x="243758" y="22071"/>
                      <a:pt x="242915" y="24022"/>
                    </a:cubicBezTo>
                    <a:cubicBezTo>
                      <a:pt x="235111" y="42027"/>
                      <a:pt x="232805" y="61051"/>
                      <a:pt x="232849" y="80475"/>
                    </a:cubicBezTo>
                    <a:cubicBezTo>
                      <a:pt x="233026" y="137681"/>
                      <a:pt x="233071" y="194888"/>
                      <a:pt x="233337" y="252050"/>
                    </a:cubicBezTo>
                    <a:cubicBezTo>
                      <a:pt x="233337" y="255863"/>
                      <a:pt x="232450" y="256928"/>
                      <a:pt x="228592" y="256928"/>
                    </a:cubicBezTo>
                    <a:cubicBezTo>
                      <a:pt x="193115" y="256750"/>
                      <a:pt x="157638" y="256839"/>
                      <a:pt x="122205" y="256839"/>
                    </a:cubicBezTo>
                    <a:close/>
                  </a:path>
                </a:pathLst>
              </a:custGeom>
              <a:solidFill>
                <a:srgbClr val="001158"/>
              </a:solidFill>
              <a:ln w="363" cap="flat">
                <a:noFill/>
                <a:prstDash val="solid"/>
                <a:miter/>
              </a:ln>
            </p:spPr>
            <p:txBody>
              <a:bodyPr/>
              <a:lstStyle/>
              <a:p>
                <a:endParaRPr lang="en-US"/>
              </a:p>
            </p:txBody>
          </p:sp>
          <p:sp>
            <p:nvSpPr>
              <p:cNvPr id="15" name="Vrije vorm: vorm 14">
                <a:extLst>
                  <a:ext uri="{FF2B5EF4-FFF2-40B4-BE49-F238E27FC236}">
                    <a16:creationId xmlns:a16="http://schemas.microsoft.com/office/drawing/2014/main" id="{B30D1FB7-AF68-27C7-405D-39E2532B3189}"/>
                  </a:ext>
                </a:extLst>
              </p:cNvPr>
              <p:cNvSpPr/>
              <p:nvPr/>
            </p:nvSpPr>
            <p:spPr>
              <a:xfrm>
                <a:off x="1317809" y="2963988"/>
                <a:ext cx="249773" cy="247126"/>
              </a:xfrm>
              <a:custGeom>
                <a:avLst/>
                <a:gdLst>
                  <a:gd name="csX0" fmla="*/ 16323 w 249773"/>
                  <a:gd name="csY0" fmla="*/ 247082 h 247126"/>
                  <a:gd name="csX1" fmla="*/ 16323 w 249773"/>
                  <a:gd name="csY1" fmla="*/ 138523 h 247126"/>
                  <a:gd name="csX2" fmla="*/ 2310 w 249773"/>
                  <a:gd name="csY2" fmla="*/ 8146 h 247126"/>
                  <a:gd name="csX3" fmla="*/ 1157 w 249773"/>
                  <a:gd name="csY3" fmla="*/ 917 h 247126"/>
                  <a:gd name="csX4" fmla="*/ 9139 w 249773"/>
                  <a:gd name="csY4" fmla="*/ 1981 h 247126"/>
                  <a:gd name="csX5" fmla="*/ 216812 w 249773"/>
                  <a:gd name="csY5" fmla="*/ 5573 h 247126"/>
                  <a:gd name="csX6" fmla="*/ 228874 w 249773"/>
                  <a:gd name="csY6" fmla="*/ 7835 h 247126"/>
                  <a:gd name="csX7" fmla="*/ 249317 w 249773"/>
                  <a:gd name="csY7" fmla="*/ 148855 h 247126"/>
                  <a:gd name="csX8" fmla="*/ 249761 w 249773"/>
                  <a:gd name="csY8" fmla="*/ 227436 h 247126"/>
                  <a:gd name="csX9" fmla="*/ 229849 w 249773"/>
                  <a:gd name="csY9" fmla="*/ 247126 h 247126"/>
                  <a:gd name="csX10" fmla="*/ 16323 w 249773"/>
                  <a:gd name="csY10" fmla="*/ 247082 h 24712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49773" h="247126">
                    <a:moveTo>
                      <a:pt x="16323" y="247082"/>
                    </a:moveTo>
                    <a:cubicBezTo>
                      <a:pt x="16323" y="210408"/>
                      <a:pt x="16323" y="174487"/>
                      <a:pt x="16323" y="138523"/>
                    </a:cubicBezTo>
                    <a:cubicBezTo>
                      <a:pt x="15214" y="94798"/>
                      <a:pt x="22487" y="48766"/>
                      <a:pt x="2310" y="8146"/>
                    </a:cubicBezTo>
                    <a:cubicBezTo>
                      <a:pt x="1290" y="5973"/>
                      <a:pt x="-1593" y="3179"/>
                      <a:pt x="1157" y="917"/>
                    </a:cubicBezTo>
                    <a:cubicBezTo>
                      <a:pt x="3507" y="-990"/>
                      <a:pt x="6567" y="429"/>
                      <a:pt x="9139" y="1981"/>
                    </a:cubicBezTo>
                    <a:cubicBezTo>
                      <a:pt x="87498" y="55640"/>
                      <a:pt x="137299" y="62824"/>
                      <a:pt x="216812" y="5573"/>
                    </a:cubicBezTo>
                    <a:cubicBezTo>
                      <a:pt x="222444" y="2026"/>
                      <a:pt x="225503" y="2203"/>
                      <a:pt x="228874" y="7835"/>
                    </a:cubicBezTo>
                    <a:cubicBezTo>
                      <a:pt x="255437" y="49919"/>
                      <a:pt x="248164" y="101538"/>
                      <a:pt x="249317" y="148855"/>
                    </a:cubicBezTo>
                    <a:cubicBezTo>
                      <a:pt x="249761" y="175064"/>
                      <a:pt x="248874" y="201272"/>
                      <a:pt x="249761" y="227436"/>
                    </a:cubicBezTo>
                    <a:cubicBezTo>
                      <a:pt x="250160" y="238966"/>
                      <a:pt x="241158" y="247170"/>
                      <a:pt x="229849" y="247126"/>
                    </a:cubicBezTo>
                    <a:cubicBezTo>
                      <a:pt x="158496" y="246816"/>
                      <a:pt x="87765" y="247170"/>
                      <a:pt x="16323" y="247082"/>
                    </a:cubicBezTo>
                    <a:close/>
                  </a:path>
                </a:pathLst>
              </a:custGeom>
              <a:solidFill>
                <a:srgbClr val="001158"/>
              </a:solidFill>
              <a:ln w="363" cap="flat">
                <a:noFill/>
                <a:prstDash val="solid"/>
                <a:miter/>
              </a:ln>
            </p:spPr>
            <p:txBody>
              <a:bodyPr/>
              <a:lstStyle/>
              <a:p>
                <a:endParaRPr lang="en-US"/>
              </a:p>
            </p:txBody>
          </p:sp>
          <p:sp>
            <p:nvSpPr>
              <p:cNvPr id="17" name="Vrije vorm: vorm 16">
                <a:extLst>
                  <a:ext uri="{FF2B5EF4-FFF2-40B4-BE49-F238E27FC236}">
                    <a16:creationId xmlns:a16="http://schemas.microsoft.com/office/drawing/2014/main" id="{D287ADEC-307D-CA92-BE8A-B5D2E80C51CC}"/>
                  </a:ext>
                </a:extLst>
              </p:cNvPr>
              <p:cNvSpPr/>
              <p:nvPr/>
            </p:nvSpPr>
            <p:spPr>
              <a:xfrm>
                <a:off x="1310806" y="2726164"/>
                <a:ext cx="228247" cy="269497"/>
              </a:xfrm>
              <a:custGeom>
                <a:avLst/>
                <a:gdLst>
                  <a:gd name="csX0" fmla="*/ 0 w 228247"/>
                  <a:gd name="csY0" fmla="*/ 216789 h 269497"/>
                  <a:gd name="csX1" fmla="*/ 42617 w 228247"/>
                  <a:gd name="csY1" fmla="*/ 40115 h 269497"/>
                  <a:gd name="csX2" fmla="*/ 208249 w 228247"/>
                  <a:gd name="csY2" fmla="*/ 92222 h 269497"/>
                  <a:gd name="csX3" fmla="*/ 216276 w 228247"/>
                  <a:gd name="csY3" fmla="*/ 187122 h 269497"/>
                  <a:gd name="csX4" fmla="*/ 225633 w 228247"/>
                  <a:gd name="csY4" fmla="*/ 210714 h 269497"/>
                  <a:gd name="csX5" fmla="*/ 223992 w 228247"/>
                  <a:gd name="csY5" fmla="*/ 226945 h 269497"/>
                  <a:gd name="csX6" fmla="*/ 0 w 228247"/>
                  <a:gd name="csY6" fmla="*/ 216789 h 269497"/>
                  <a:gd name="csX7" fmla="*/ 50555 w 228247"/>
                  <a:gd name="csY7" fmla="*/ 110359 h 269497"/>
                  <a:gd name="csX8" fmla="*/ 167672 w 228247"/>
                  <a:gd name="csY8" fmla="*/ 162111 h 269497"/>
                  <a:gd name="csX9" fmla="*/ 73881 w 228247"/>
                  <a:gd name="csY9" fmla="*/ 60869 h 269497"/>
                  <a:gd name="csX10" fmla="*/ 50555 w 228247"/>
                  <a:gd name="csY10" fmla="*/ 110359 h 26949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28247" h="269497">
                    <a:moveTo>
                      <a:pt x="0" y="216789"/>
                    </a:moveTo>
                    <a:cubicBezTo>
                      <a:pt x="40089" y="165925"/>
                      <a:pt x="6164" y="92931"/>
                      <a:pt x="42617" y="40115"/>
                    </a:cubicBezTo>
                    <a:cubicBezTo>
                      <a:pt x="91309" y="-35983"/>
                      <a:pt x="206963" y="4461"/>
                      <a:pt x="208249" y="92222"/>
                    </a:cubicBezTo>
                    <a:cubicBezTo>
                      <a:pt x="210910" y="123840"/>
                      <a:pt x="212152" y="155681"/>
                      <a:pt x="216276" y="187122"/>
                    </a:cubicBezTo>
                    <a:cubicBezTo>
                      <a:pt x="217961" y="195592"/>
                      <a:pt x="221021" y="203486"/>
                      <a:pt x="225633" y="210714"/>
                    </a:cubicBezTo>
                    <a:cubicBezTo>
                      <a:pt x="229535" y="216878"/>
                      <a:pt x="229136" y="221712"/>
                      <a:pt x="223992" y="226945"/>
                    </a:cubicBezTo>
                    <a:cubicBezTo>
                      <a:pt x="124701" y="298076"/>
                      <a:pt x="95433" y="269783"/>
                      <a:pt x="0" y="216789"/>
                    </a:cubicBezTo>
                    <a:close/>
                    <a:moveTo>
                      <a:pt x="50555" y="110359"/>
                    </a:moveTo>
                    <a:cubicBezTo>
                      <a:pt x="44346" y="178829"/>
                      <a:pt x="125765" y="220160"/>
                      <a:pt x="167672" y="162111"/>
                    </a:cubicBezTo>
                    <a:cubicBezTo>
                      <a:pt x="213260" y="102732"/>
                      <a:pt x="138581" y="3663"/>
                      <a:pt x="73881" y="60869"/>
                    </a:cubicBezTo>
                    <a:cubicBezTo>
                      <a:pt x="57960" y="75814"/>
                      <a:pt x="50688" y="95015"/>
                      <a:pt x="50555" y="110359"/>
                    </a:cubicBezTo>
                    <a:close/>
                  </a:path>
                </a:pathLst>
              </a:custGeom>
              <a:solidFill>
                <a:srgbClr val="001158"/>
              </a:solidFill>
              <a:ln w="363" cap="flat">
                <a:noFill/>
                <a:prstDash val="solid"/>
                <a:miter/>
              </a:ln>
            </p:spPr>
            <p:txBody>
              <a:bodyPr/>
              <a:lstStyle/>
              <a:p>
                <a:endParaRPr lang="en-US"/>
              </a:p>
            </p:txBody>
          </p:sp>
          <p:sp>
            <p:nvSpPr>
              <p:cNvPr id="18" name="Vrije vorm: vorm 17">
                <a:extLst>
                  <a:ext uri="{FF2B5EF4-FFF2-40B4-BE49-F238E27FC236}">
                    <a16:creationId xmlns:a16="http://schemas.microsoft.com/office/drawing/2014/main" id="{13F39591-C393-A232-9C66-987552333C55}"/>
                  </a:ext>
                </a:extLst>
              </p:cNvPr>
              <p:cNvSpPr/>
              <p:nvPr/>
            </p:nvSpPr>
            <p:spPr>
              <a:xfrm>
                <a:off x="1221005" y="2656189"/>
                <a:ext cx="271841" cy="276052"/>
              </a:xfrm>
              <a:custGeom>
                <a:avLst/>
                <a:gdLst>
                  <a:gd name="csX0" fmla="*/ 271841 w 271841"/>
                  <a:gd name="csY0" fmla="*/ 72352 h 276052"/>
                  <a:gd name="csX1" fmla="*/ 96453 w 271841"/>
                  <a:gd name="csY1" fmla="*/ 146676 h 276052"/>
                  <a:gd name="csX2" fmla="*/ 85233 w 271841"/>
                  <a:gd name="csY2" fmla="*/ 252618 h 276052"/>
                  <a:gd name="csX3" fmla="*/ 72639 w 271841"/>
                  <a:gd name="csY3" fmla="*/ 273860 h 276052"/>
                  <a:gd name="csX4" fmla="*/ 66563 w 271841"/>
                  <a:gd name="csY4" fmla="*/ 274747 h 276052"/>
                  <a:gd name="csX5" fmla="*/ 10687 w 271841"/>
                  <a:gd name="csY5" fmla="*/ 247563 h 276052"/>
                  <a:gd name="csX6" fmla="*/ 0 w 271841"/>
                  <a:gd name="csY6" fmla="*/ 56431 h 276052"/>
                  <a:gd name="csX7" fmla="*/ 104391 w 271841"/>
                  <a:gd name="csY7" fmla="*/ 955 h 276052"/>
                  <a:gd name="csX8" fmla="*/ 234014 w 271841"/>
                  <a:gd name="csY8" fmla="*/ 16520 h 276052"/>
                  <a:gd name="csX9" fmla="*/ 271841 w 271841"/>
                  <a:gd name="csY9" fmla="*/ 72352 h 27605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Lst>
                <a:rect l="l" t="t" r="r" b="b"/>
                <a:pathLst>
                  <a:path w="271841" h="276052">
                    <a:moveTo>
                      <a:pt x="271841" y="72352"/>
                    </a:moveTo>
                    <a:cubicBezTo>
                      <a:pt x="206741" y="21043"/>
                      <a:pt x="106475" y="66010"/>
                      <a:pt x="96453" y="146676"/>
                    </a:cubicBezTo>
                    <a:cubicBezTo>
                      <a:pt x="89535" y="181753"/>
                      <a:pt x="97074" y="218427"/>
                      <a:pt x="85233" y="252618"/>
                    </a:cubicBezTo>
                    <a:cubicBezTo>
                      <a:pt x="82173" y="260423"/>
                      <a:pt x="78049" y="267518"/>
                      <a:pt x="72639" y="273860"/>
                    </a:cubicBezTo>
                    <a:cubicBezTo>
                      <a:pt x="70998" y="275811"/>
                      <a:pt x="69845" y="277186"/>
                      <a:pt x="66563" y="274747"/>
                    </a:cubicBezTo>
                    <a:cubicBezTo>
                      <a:pt x="49756" y="262020"/>
                      <a:pt x="31264" y="252840"/>
                      <a:pt x="10687" y="247563"/>
                    </a:cubicBezTo>
                    <a:cubicBezTo>
                      <a:pt x="75743" y="200113"/>
                      <a:pt x="72594" y="94702"/>
                      <a:pt x="0" y="56431"/>
                    </a:cubicBezTo>
                    <a:cubicBezTo>
                      <a:pt x="21774" y="10578"/>
                      <a:pt x="55255" y="-3613"/>
                      <a:pt x="104391" y="955"/>
                    </a:cubicBezTo>
                    <a:cubicBezTo>
                      <a:pt x="147495" y="3394"/>
                      <a:pt x="195921" y="-9112"/>
                      <a:pt x="234014" y="16520"/>
                    </a:cubicBezTo>
                    <a:cubicBezTo>
                      <a:pt x="252373" y="29780"/>
                      <a:pt x="267495" y="50223"/>
                      <a:pt x="271841" y="72352"/>
                    </a:cubicBezTo>
                    <a:close/>
                  </a:path>
                </a:pathLst>
              </a:custGeom>
              <a:solidFill>
                <a:srgbClr val="001158"/>
              </a:solidFill>
              <a:ln w="363" cap="flat">
                <a:noFill/>
                <a:prstDash val="solid"/>
                <a:miter/>
              </a:ln>
            </p:spPr>
            <p:txBody>
              <a:bodyPr/>
              <a:lstStyle/>
              <a:p>
                <a:endParaRPr lang="en-US"/>
              </a:p>
            </p:txBody>
          </p:sp>
          <p:sp>
            <p:nvSpPr>
              <p:cNvPr id="19" name="Vrije vorm: vorm 18">
                <a:extLst>
                  <a:ext uri="{FF2B5EF4-FFF2-40B4-BE49-F238E27FC236}">
                    <a16:creationId xmlns:a16="http://schemas.microsoft.com/office/drawing/2014/main" id="{4FC74083-6F52-D09E-0E02-9EC3DE216FFC}"/>
                  </a:ext>
                </a:extLst>
              </p:cNvPr>
              <p:cNvSpPr/>
              <p:nvPr/>
            </p:nvSpPr>
            <p:spPr>
              <a:xfrm>
                <a:off x="1081439" y="2721655"/>
                <a:ext cx="176727" cy="178639"/>
              </a:xfrm>
              <a:custGeom>
                <a:avLst/>
                <a:gdLst>
                  <a:gd name="csX0" fmla="*/ 176728 w 176727"/>
                  <a:gd name="csY0" fmla="*/ 89812 h 178639"/>
                  <a:gd name="csX1" fmla="*/ 82492 w 176727"/>
                  <a:gd name="csY1" fmla="*/ 178549 h 178639"/>
                  <a:gd name="csX2" fmla="*/ 9 w 176727"/>
                  <a:gd name="csY2" fmla="*/ 88260 h 178639"/>
                  <a:gd name="csX3" fmla="*/ 93668 w 176727"/>
                  <a:gd name="csY3" fmla="*/ 101 h 178639"/>
                  <a:gd name="csX4" fmla="*/ 176728 w 176727"/>
                  <a:gd name="csY4" fmla="*/ 89812 h 178639"/>
                </a:gdLst>
                <a:ahLst/>
                <a:cxnLst>
                  <a:cxn ang="0">
                    <a:pos x="csX0" y="csY0"/>
                  </a:cxn>
                  <a:cxn ang="0">
                    <a:pos x="csX1" y="csY1"/>
                  </a:cxn>
                  <a:cxn ang="0">
                    <a:pos x="csX2" y="csY2"/>
                  </a:cxn>
                  <a:cxn ang="0">
                    <a:pos x="csX3" y="csY3"/>
                  </a:cxn>
                  <a:cxn ang="0">
                    <a:pos x="csX4" y="csY4"/>
                  </a:cxn>
                </a:cxnLst>
                <a:rect l="l" t="t" r="r" b="b"/>
                <a:pathLst>
                  <a:path w="176727" h="178639">
                    <a:moveTo>
                      <a:pt x="176728" y="89812"/>
                    </a:moveTo>
                    <a:cubicBezTo>
                      <a:pt x="176329" y="138637"/>
                      <a:pt x="139034" y="180855"/>
                      <a:pt x="82492" y="178549"/>
                    </a:cubicBezTo>
                    <a:cubicBezTo>
                      <a:pt x="36905" y="176686"/>
                      <a:pt x="-656" y="139347"/>
                      <a:pt x="9" y="88260"/>
                    </a:cubicBezTo>
                    <a:cubicBezTo>
                      <a:pt x="630" y="39968"/>
                      <a:pt x="38013" y="-2339"/>
                      <a:pt x="93668" y="101"/>
                    </a:cubicBezTo>
                    <a:cubicBezTo>
                      <a:pt x="138901" y="2096"/>
                      <a:pt x="176816" y="41608"/>
                      <a:pt x="176728" y="89812"/>
                    </a:cubicBezTo>
                    <a:close/>
                  </a:path>
                </a:pathLst>
              </a:custGeom>
              <a:solidFill>
                <a:srgbClr val="001158"/>
              </a:solidFill>
              <a:ln w="363" cap="flat">
                <a:noFill/>
                <a:prstDash val="solid"/>
                <a:miter/>
              </a:ln>
            </p:spPr>
            <p:txBody>
              <a:bodyPr/>
              <a:lstStyle/>
              <a:p>
                <a:endParaRPr lang="en-US"/>
              </a:p>
            </p:txBody>
          </p:sp>
          <p:sp>
            <p:nvSpPr>
              <p:cNvPr id="21" name="Vrije vorm: vorm 20">
                <a:extLst>
                  <a:ext uri="{FF2B5EF4-FFF2-40B4-BE49-F238E27FC236}">
                    <a16:creationId xmlns:a16="http://schemas.microsoft.com/office/drawing/2014/main" id="{A3CEAE6D-8052-ADC0-AFC6-8E41A1D1B77E}"/>
                  </a:ext>
                </a:extLst>
              </p:cNvPr>
              <p:cNvSpPr/>
              <p:nvPr/>
            </p:nvSpPr>
            <p:spPr>
              <a:xfrm>
                <a:off x="851602" y="2656460"/>
                <a:ext cx="268071" cy="299620"/>
              </a:xfrm>
              <a:custGeom>
                <a:avLst/>
                <a:gdLst>
                  <a:gd name="csX0" fmla="*/ 0 w 268071"/>
                  <a:gd name="csY0" fmla="*/ 58999 h 299620"/>
                  <a:gd name="csX1" fmla="*/ 162528 w 268071"/>
                  <a:gd name="csY1" fmla="*/ 1127 h 299620"/>
                  <a:gd name="csX2" fmla="*/ 268072 w 268071"/>
                  <a:gd name="csY2" fmla="*/ 55629 h 299620"/>
                  <a:gd name="csX3" fmla="*/ 258715 w 268071"/>
                  <a:gd name="csY3" fmla="*/ 247691 h 299620"/>
                  <a:gd name="csX4" fmla="*/ 176054 w 268071"/>
                  <a:gd name="csY4" fmla="*/ 299620 h 299620"/>
                  <a:gd name="csX5" fmla="*/ 129136 w 268071"/>
                  <a:gd name="csY5" fmla="*/ 278600 h 299620"/>
                  <a:gd name="csX6" fmla="*/ 133836 w 268071"/>
                  <a:gd name="csY6" fmla="*/ 273678 h 299620"/>
                  <a:gd name="csX7" fmla="*/ 148426 w 268071"/>
                  <a:gd name="csY7" fmla="*/ 257536 h 299620"/>
                  <a:gd name="csX8" fmla="*/ 162839 w 268071"/>
                  <a:gd name="csY8" fmla="*/ 246139 h 299620"/>
                  <a:gd name="csX9" fmla="*/ 185721 w 268071"/>
                  <a:gd name="csY9" fmla="*/ 195097 h 299620"/>
                  <a:gd name="csX10" fmla="*/ 187273 w 268071"/>
                  <a:gd name="csY10" fmla="*/ 183877 h 299620"/>
                  <a:gd name="csX11" fmla="*/ 179069 w 268071"/>
                  <a:gd name="csY11" fmla="*/ 120640 h 299620"/>
                  <a:gd name="csX12" fmla="*/ 158759 w 268071"/>
                  <a:gd name="csY12" fmla="*/ 89864 h 299620"/>
                  <a:gd name="csX13" fmla="*/ 114768 w 268071"/>
                  <a:gd name="csY13" fmla="*/ 55895 h 299620"/>
                  <a:gd name="csX14" fmla="*/ 43592 w 268071"/>
                  <a:gd name="csY14" fmla="*/ 49065 h 299620"/>
                  <a:gd name="csX15" fmla="*/ 0 w 268071"/>
                  <a:gd name="csY15" fmla="*/ 58999 h 2996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Lst>
                <a:rect l="l" t="t" r="r" b="b"/>
                <a:pathLst>
                  <a:path w="268071" h="299620">
                    <a:moveTo>
                      <a:pt x="0" y="58999"/>
                    </a:moveTo>
                    <a:cubicBezTo>
                      <a:pt x="28248" y="-10890"/>
                      <a:pt x="101198" y="329"/>
                      <a:pt x="162528" y="1127"/>
                    </a:cubicBezTo>
                    <a:cubicBezTo>
                      <a:pt x="209491" y="-3263"/>
                      <a:pt x="246741" y="11992"/>
                      <a:pt x="268072" y="55629"/>
                    </a:cubicBezTo>
                    <a:cubicBezTo>
                      <a:pt x="193792" y="93190"/>
                      <a:pt x="189579" y="202059"/>
                      <a:pt x="258715" y="247691"/>
                    </a:cubicBezTo>
                    <a:cubicBezTo>
                      <a:pt x="224258" y="254920"/>
                      <a:pt x="197296" y="272614"/>
                      <a:pt x="176054" y="299620"/>
                    </a:cubicBezTo>
                    <a:cubicBezTo>
                      <a:pt x="161730" y="289731"/>
                      <a:pt x="146608" y="281705"/>
                      <a:pt x="129136" y="278600"/>
                    </a:cubicBezTo>
                    <a:cubicBezTo>
                      <a:pt x="128825" y="275319"/>
                      <a:pt x="132284" y="275363"/>
                      <a:pt x="133836" y="273678"/>
                    </a:cubicBezTo>
                    <a:cubicBezTo>
                      <a:pt x="138803" y="268356"/>
                      <a:pt x="144701" y="263611"/>
                      <a:pt x="148426" y="257536"/>
                    </a:cubicBezTo>
                    <a:cubicBezTo>
                      <a:pt x="152063" y="251638"/>
                      <a:pt x="157162" y="248844"/>
                      <a:pt x="162839" y="246139"/>
                    </a:cubicBezTo>
                    <a:cubicBezTo>
                      <a:pt x="181996" y="237403"/>
                      <a:pt x="191797" y="215052"/>
                      <a:pt x="185721" y="195097"/>
                    </a:cubicBezTo>
                    <a:cubicBezTo>
                      <a:pt x="184834" y="191106"/>
                      <a:pt x="185633" y="187602"/>
                      <a:pt x="187273" y="183877"/>
                    </a:cubicBezTo>
                    <a:cubicBezTo>
                      <a:pt x="200533" y="157137"/>
                      <a:pt x="181730" y="145296"/>
                      <a:pt x="179069" y="120640"/>
                    </a:cubicBezTo>
                    <a:cubicBezTo>
                      <a:pt x="177695" y="106893"/>
                      <a:pt x="170333" y="96250"/>
                      <a:pt x="158759" y="89864"/>
                    </a:cubicBezTo>
                    <a:cubicBezTo>
                      <a:pt x="140311" y="77846"/>
                      <a:pt x="140666" y="60462"/>
                      <a:pt x="114768" y="55895"/>
                    </a:cubicBezTo>
                    <a:cubicBezTo>
                      <a:pt x="85366" y="57846"/>
                      <a:pt x="71796" y="35629"/>
                      <a:pt x="43592" y="49065"/>
                    </a:cubicBezTo>
                    <a:cubicBezTo>
                      <a:pt x="27938" y="58112"/>
                      <a:pt x="17295" y="47025"/>
                      <a:pt x="0" y="58999"/>
                    </a:cubicBezTo>
                    <a:close/>
                  </a:path>
                </a:pathLst>
              </a:custGeom>
              <a:solidFill>
                <a:srgbClr val="001158"/>
              </a:solidFill>
              <a:ln w="363" cap="flat">
                <a:noFill/>
                <a:prstDash val="solid"/>
                <a:miter/>
              </a:ln>
            </p:spPr>
            <p:txBody>
              <a:bodyPr/>
              <a:lstStyle/>
              <a:p>
                <a:endParaRPr lang="en-US"/>
              </a:p>
            </p:txBody>
          </p:sp>
          <p:sp>
            <p:nvSpPr>
              <p:cNvPr id="22" name="Vrije vorm: vorm 21">
                <a:extLst>
                  <a:ext uri="{FF2B5EF4-FFF2-40B4-BE49-F238E27FC236}">
                    <a16:creationId xmlns:a16="http://schemas.microsoft.com/office/drawing/2014/main" id="{FBB92ED2-37D5-83F0-AE87-1A19EEFCA23B}"/>
                  </a:ext>
                </a:extLst>
              </p:cNvPr>
              <p:cNvSpPr/>
              <p:nvPr/>
            </p:nvSpPr>
            <p:spPr>
              <a:xfrm>
                <a:off x="798399" y="2721129"/>
                <a:ext cx="227526" cy="215421"/>
              </a:xfrm>
              <a:custGeom>
                <a:avLst/>
                <a:gdLst>
                  <a:gd name="csX0" fmla="*/ 90853 w 227526"/>
                  <a:gd name="csY0" fmla="*/ 11980 h 215421"/>
                  <a:gd name="csX1" fmla="*/ 141851 w 227526"/>
                  <a:gd name="csY1" fmla="*/ 11536 h 215421"/>
                  <a:gd name="csX2" fmla="*/ 146685 w 227526"/>
                  <a:gd name="csY2" fmla="*/ 11980 h 215421"/>
                  <a:gd name="csX3" fmla="*/ 189301 w 227526"/>
                  <a:gd name="csY3" fmla="*/ 37213 h 215421"/>
                  <a:gd name="csX4" fmla="*/ 212627 w 227526"/>
                  <a:gd name="csY4" fmla="*/ 75971 h 215421"/>
                  <a:gd name="csX5" fmla="*/ 215643 w 227526"/>
                  <a:gd name="csY5" fmla="*/ 122668 h 215421"/>
                  <a:gd name="csX6" fmla="*/ 198525 w 227526"/>
                  <a:gd name="csY6" fmla="*/ 168167 h 215421"/>
                  <a:gd name="csX7" fmla="*/ 194091 w 227526"/>
                  <a:gd name="csY7" fmla="*/ 170517 h 215421"/>
                  <a:gd name="csX8" fmla="*/ 144334 w 227526"/>
                  <a:gd name="csY8" fmla="*/ 210606 h 215421"/>
                  <a:gd name="csX9" fmla="*/ 59500 w 227526"/>
                  <a:gd name="csY9" fmla="*/ 195617 h 215421"/>
                  <a:gd name="csX10" fmla="*/ 18968 w 227526"/>
                  <a:gd name="csY10" fmla="*/ 153843 h 215421"/>
                  <a:gd name="csX11" fmla="*/ 7926 w 227526"/>
                  <a:gd name="csY11" fmla="*/ 109275 h 215421"/>
                  <a:gd name="csX12" fmla="*/ 17061 w 227526"/>
                  <a:gd name="csY12" fmla="*/ 64131 h 215421"/>
                  <a:gd name="csX13" fmla="*/ 42915 w 227526"/>
                  <a:gd name="csY13" fmla="*/ 31448 h 215421"/>
                  <a:gd name="csX14" fmla="*/ 47749 w 227526"/>
                  <a:gd name="csY14" fmla="*/ 27634 h 215421"/>
                  <a:gd name="csX15" fmla="*/ 90853 w 227526"/>
                  <a:gd name="csY15" fmla="*/ 11980 h 215421"/>
                  <a:gd name="csX16" fmla="*/ 42915 w 227526"/>
                  <a:gd name="csY16" fmla="*/ 100317 h 215421"/>
                  <a:gd name="csX17" fmla="*/ 189390 w 227526"/>
                  <a:gd name="csY17" fmla="*/ 109497 h 215421"/>
                  <a:gd name="csX18" fmla="*/ 184246 w 227526"/>
                  <a:gd name="csY18" fmla="*/ 101515 h 215421"/>
                  <a:gd name="csX19" fmla="*/ 166552 w 227526"/>
                  <a:gd name="csY19" fmla="*/ 78809 h 215421"/>
                  <a:gd name="csX20" fmla="*/ 132849 w 227526"/>
                  <a:gd name="csY20" fmla="*/ 69408 h 215421"/>
                  <a:gd name="csX21" fmla="*/ 98436 w 227526"/>
                  <a:gd name="csY21" fmla="*/ 69674 h 215421"/>
                  <a:gd name="csX22" fmla="*/ 94046 w 227526"/>
                  <a:gd name="csY22" fmla="*/ 69541 h 215421"/>
                  <a:gd name="csX23" fmla="*/ 69168 w 227526"/>
                  <a:gd name="csY23" fmla="*/ 77390 h 215421"/>
                  <a:gd name="csX24" fmla="*/ 42915 w 227526"/>
                  <a:gd name="csY24" fmla="*/ 100317 h 21542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Lst>
                <a:rect l="l" t="t" r="r" b="b"/>
                <a:pathLst>
                  <a:path w="227526" h="215421">
                    <a:moveTo>
                      <a:pt x="90853" y="11980"/>
                    </a:moveTo>
                    <a:cubicBezTo>
                      <a:pt x="101895" y="-3852"/>
                      <a:pt x="130188" y="-3985"/>
                      <a:pt x="141851" y="11536"/>
                    </a:cubicBezTo>
                    <a:cubicBezTo>
                      <a:pt x="143359" y="13399"/>
                      <a:pt x="144734" y="12823"/>
                      <a:pt x="146685" y="11980"/>
                    </a:cubicBezTo>
                    <a:cubicBezTo>
                      <a:pt x="165532" y="3510"/>
                      <a:pt x="186907" y="16991"/>
                      <a:pt x="189301" y="37213"/>
                    </a:cubicBezTo>
                    <a:cubicBezTo>
                      <a:pt x="209656" y="37523"/>
                      <a:pt x="221452" y="60140"/>
                      <a:pt x="212627" y="75971"/>
                    </a:cubicBezTo>
                    <a:cubicBezTo>
                      <a:pt x="230809" y="84486"/>
                      <a:pt x="232982" y="111980"/>
                      <a:pt x="215643" y="122668"/>
                    </a:cubicBezTo>
                    <a:cubicBezTo>
                      <a:pt x="229523" y="137523"/>
                      <a:pt x="221142" y="166969"/>
                      <a:pt x="198525" y="168167"/>
                    </a:cubicBezTo>
                    <a:cubicBezTo>
                      <a:pt x="196574" y="168078"/>
                      <a:pt x="195244" y="168388"/>
                      <a:pt x="194091" y="170517"/>
                    </a:cubicBezTo>
                    <a:cubicBezTo>
                      <a:pt x="182915" y="190561"/>
                      <a:pt x="165975" y="203422"/>
                      <a:pt x="144334" y="210606"/>
                    </a:cubicBezTo>
                    <a:cubicBezTo>
                      <a:pt x="115997" y="220051"/>
                      <a:pt x="82028" y="215883"/>
                      <a:pt x="59500" y="195617"/>
                    </a:cubicBezTo>
                    <a:cubicBezTo>
                      <a:pt x="43092" y="177745"/>
                      <a:pt x="15066" y="190606"/>
                      <a:pt x="18968" y="153843"/>
                    </a:cubicBezTo>
                    <a:cubicBezTo>
                      <a:pt x="653" y="146348"/>
                      <a:pt x="-2894" y="122756"/>
                      <a:pt x="7926" y="109275"/>
                    </a:cubicBezTo>
                    <a:cubicBezTo>
                      <a:pt x="-6575" y="91714"/>
                      <a:pt x="210" y="71492"/>
                      <a:pt x="17061" y="64131"/>
                    </a:cubicBezTo>
                    <a:cubicBezTo>
                      <a:pt x="14223" y="49674"/>
                      <a:pt x="26019" y="31625"/>
                      <a:pt x="42915" y="31448"/>
                    </a:cubicBezTo>
                    <a:cubicBezTo>
                      <a:pt x="45931" y="31403"/>
                      <a:pt x="46862" y="30339"/>
                      <a:pt x="47749" y="27634"/>
                    </a:cubicBezTo>
                    <a:cubicBezTo>
                      <a:pt x="54356" y="7767"/>
                      <a:pt x="74889" y="2712"/>
                      <a:pt x="90853" y="11980"/>
                    </a:cubicBezTo>
                    <a:close/>
                    <a:moveTo>
                      <a:pt x="42915" y="100317"/>
                    </a:moveTo>
                    <a:cubicBezTo>
                      <a:pt x="26950" y="221249"/>
                      <a:pt x="189523" y="229408"/>
                      <a:pt x="189390" y="109497"/>
                    </a:cubicBezTo>
                    <a:cubicBezTo>
                      <a:pt x="189346" y="105417"/>
                      <a:pt x="189301" y="102446"/>
                      <a:pt x="184246" y="101515"/>
                    </a:cubicBezTo>
                    <a:cubicBezTo>
                      <a:pt x="174534" y="98632"/>
                      <a:pt x="168459" y="88388"/>
                      <a:pt x="166552" y="78809"/>
                    </a:cubicBezTo>
                    <a:cubicBezTo>
                      <a:pt x="152893" y="83554"/>
                      <a:pt x="141984" y="79253"/>
                      <a:pt x="132849" y="69408"/>
                    </a:cubicBezTo>
                    <a:cubicBezTo>
                      <a:pt x="120609" y="76636"/>
                      <a:pt x="110543" y="76681"/>
                      <a:pt x="98436" y="69674"/>
                    </a:cubicBezTo>
                    <a:cubicBezTo>
                      <a:pt x="96884" y="68787"/>
                      <a:pt x="95820" y="67767"/>
                      <a:pt x="94046" y="69541"/>
                    </a:cubicBezTo>
                    <a:cubicBezTo>
                      <a:pt x="87172" y="76326"/>
                      <a:pt x="78658" y="78543"/>
                      <a:pt x="69168" y="77390"/>
                    </a:cubicBezTo>
                    <a:cubicBezTo>
                      <a:pt x="65753" y="90960"/>
                      <a:pt x="57150" y="98499"/>
                      <a:pt x="42915" y="100317"/>
                    </a:cubicBezTo>
                    <a:close/>
                  </a:path>
                </a:pathLst>
              </a:custGeom>
              <a:solidFill>
                <a:srgbClr val="001158"/>
              </a:solidFill>
              <a:ln w="363" cap="flat">
                <a:noFill/>
                <a:prstDash val="solid"/>
                <a:miter/>
              </a:ln>
            </p:spPr>
            <p:txBody>
              <a:bodyPr/>
              <a:lstStyle/>
              <a:p>
                <a:endParaRPr lang="en-US"/>
              </a:p>
            </p:txBody>
          </p:sp>
          <p:sp>
            <p:nvSpPr>
              <p:cNvPr id="23" name="Vrije vorm: vorm 22">
                <a:extLst>
                  <a:ext uri="{FF2B5EF4-FFF2-40B4-BE49-F238E27FC236}">
                    <a16:creationId xmlns:a16="http://schemas.microsoft.com/office/drawing/2014/main" id="{3F7AF5EC-A959-027C-0547-BC7FBCC61A15}"/>
                  </a:ext>
                </a:extLst>
              </p:cNvPr>
              <p:cNvSpPr/>
              <p:nvPr/>
            </p:nvSpPr>
            <p:spPr>
              <a:xfrm>
                <a:off x="904905" y="2467210"/>
                <a:ext cx="164837" cy="165254"/>
              </a:xfrm>
              <a:custGeom>
                <a:avLst/>
                <a:gdLst>
                  <a:gd name="csX0" fmla="*/ 80622 w 164837"/>
                  <a:gd name="csY0" fmla="*/ 165145 h 165254"/>
                  <a:gd name="csX1" fmla="*/ 1 w 164837"/>
                  <a:gd name="csY1" fmla="*/ 82129 h 165254"/>
                  <a:gd name="csX2" fmla="*/ 81376 w 164837"/>
                  <a:gd name="csY2" fmla="*/ 0 h 165254"/>
                  <a:gd name="csX3" fmla="*/ 164835 w 164837"/>
                  <a:gd name="csY3" fmla="*/ 83592 h 165254"/>
                  <a:gd name="csX4" fmla="*/ 80622 w 164837"/>
                  <a:gd name="csY4" fmla="*/ 165145 h 165254"/>
                </a:gdLst>
                <a:ahLst/>
                <a:cxnLst>
                  <a:cxn ang="0">
                    <a:pos x="csX0" y="csY0"/>
                  </a:cxn>
                  <a:cxn ang="0">
                    <a:pos x="csX1" y="csY1"/>
                  </a:cxn>
                  <a:cxn ang="0">
                    <a:pos x="csX2" y="csY2"/>
                  </a:cxn>
                  <a:cxn ang="0">
                    <a:pos x="csX3" y="csY3"/>
                  </a:cxn>
                  <a:cxn ang="0">
                    <a:pos x="csX4" y="csY4"/>
                  </a:cxn>
                </a:cxnLst>
                <a:rect l="l" t="t" r="r" b="b"/>
                <a:pathLst>
                  <a:path w="164837" h="165254">
                    <a:moveTo>
                      <a:pt x="80622" y="165145"/>
                    </a:moveTo>
                    <a:cubicBezTo>
                      <a:pt x="36941" y="167229"/>
                      <a:pt x="-221" y="126475"/>
                      <a:pt x="1" y="82129"/>
                    </a:cubicBezTo>
                    <a:cubicBezTo>
                      <a:pt x="223" y="36541"/>
                      <a:pt x="37651" y="-44"/>
                      <a:pt x="81376" y="0"/>
                    </a:cubicBezTo>
                    <a:cubicBezTo>
                      <a:pt x="127895" y="44"/>
                      <a:pt x="164436" y="37650"/>
                      <a:pt x="164835" y="83592"/>
                    </a:cubicBezTo>
                    <a:cubicBezTo>
                      <a:pt x="165146" y="127495"/>
                      <a:pt x="126121" y="167628"/>
                      <a:pt x="80622" y="165145"/>
                    </a:cubicBezTo>
                    <a:close/>
                  </a:path>
                </a:pathLst>
              </a:custGeom>
              <a:solidFill>
                <a:srgbClr val="001158"/>
              </a:solidFill>
              <a:ln w="363" cap="flat">
                <a:noFill/>
                <a:prstDash val="solid"/>
                <a:miter/>
              </a:ln>
            </p:spPr>
            <p:txBody>
              <a:bodyPr/>
              <a:lstStyle/>
              <a:p>
                <a:endParaRPr lang="en-US"/>
              </a:p>
            </p:txBody>
          </p:sp>
          <p:sp>
            <p:nvSpPr>
              <p:cNvPr id="24" name="Vrije vorm: vorm 23">
                <a:extLst>
                  <a:ext uri="{FF2B5EF4-FFF2-40B4-BE49-F238E27FC236}">
                    <a16:creationId xmlns:a16="http://schemas.microsoft.com/office/drawing/2014/main" id="{777069CC-AC4D-D516-AB28-C33FA41A783F}"/>
                  </a:ext>
                </a:extLst>
              </p:cNvPr>
              <p:cNvSpPr/>
              <p:nvPr/>
            </p:nvSpPr>
            <p:spPr>
              <a:xfrm>
                <a:off x="1269582" y="2466322"/>
                <a:ext cx="164118" cy="165481"/>
              </a:xfrm>
              <a:custGeom>
                <a:avLst/>
                <a:gdLst>
                  <a:gd name="csX0" fmla="*/ 70 w 164118"/>
                  <a:gd name="csY0" fmla="*/ 83061 h 165481"/>
                  <a:gd name="csX1" fmla="*/ 80647 w 164118"/>
                  <a:gd name="csY1" fmla="*/ 1 h 165481"/>
                  <a:gd name="csX2" fmla="*/ 164018 w 164118"/>
                  <a:gd name="csY2" fmla="*/ 78626 h 165481"/>
                  <a:gd name="csX3" fmla="*/ 88940 w 164118"/>
                  <a:gd name="csY3" fmla="*/ 165190 h 165481"/>
                  <a:gd name="csX4" fmla="*/ 70 w 164118"/>
                  <a:gd name="csY4" fmla="*/ 83061 h 165481"/>
                </a:gdLst>
                <a:ahLst/>
                <a:cxnLst>
                  <a:cxn ang="0">
                    <a:pos x="csX0" y="csY0"/>
                  </a:cxn>
                  <a:cxn ang="0">
                    <a:pos x="csX1" y="csY1"/>
                  </a:cxn>
                  <a:cxn ang="0">
                    <a:pos x="csX2" y="csY2"/>
                  </a:cxn>
                  <a:cxn ang="0">
                    <a:pos x="csX3" y="csY3"/>
                  </a:cxn>
                  <a:cxn ang="0">
                    <a:pos x="csX4" y="csY4"/>
                  </a:cxn>
                </a:cxnLst>
                <a:rect l="l" t="t" r="r" b="b"/>
                <a:pathLst>
                  <a:path w="164118" h="165481">
                    <a:moveTo>
                      <a:pt x="70" y="83061"/>
                    </a:moveTo>
                    <a:cubicBezTo>
                      <a:pt x="-1837" y="38715"/>
                      <a:pt x="35414" y="178"/>
                      <a:pt x="80647" y="1"/>
                    </a:cubicBezTo>
                    <a:cubicBezTo>
                      <a:pt x="123929" y="-177"/>
                      <a:pt x="161933" y="34324"/>
                      <a:pt x="164018" y="78626"/>
                    </a:cubicBezTo>
                    <a:cubicBezTo>
                      <a:pt x="166368" y="128515"/>
                      <a:pt x="127343" y="161997"/>
                      <a:pt x="88940" y="165190"/>
                    </a:cubicBezTo>
                    <a:cubicBezTo>
                      <a:pt x="38385" y="169358"/>
                      <a:pt x="-1349" y="128205"/>
                      <a:pt x="70" y="83061"/>
                    </a:cubicBezTo>
                    <a:close/>
                  </a:path>
                </a:pathLst>
              </a:custGeom>
              <a:solidFill>
                <a:srgbClr val="001158"/>
              </a:solidFill>
              <a:ln w="363" cap="flat">
                <a:noFill/>
                <a:prstDash val="solid"/>
                <a:miter/>
              </a:ln>
            </p:spPr>
            <p:txBody>
              <a:bodyPr/>
              <a:lstStyle/>
              <a:p>
                <a:endParaRPr lang="en-US" dirty="0"/>
              </a:p>
            </p:txBody>
          </p:sp>
        </p:grpSp>
        <p:sp>
          <p:nvSpPr>
            <p:cNvPr id="8" name="Ovaal 7">
              <a:extLst>
                <a:ext uri="{FF2B5EF4-FFF2-40B4-BE49-F238E27FC236}">
                  <a16:creationId xmlns:a16="http://schemas.microsoft.com/office/drawing/2014/main" id="{D0BD18C7-1D1E-6983-CD7E-90E91791BF3A}"/>
                </a:ext>
              </a:extLst>
            </p:cNvPr>
            <p:cNvSpPr/>
            <p:nvPr/>
          </p:nvSpPr>
          <p:spPr>
            <a:xfrm>
              <a:off x="522623" y="2130131"/>
              <a:ext cx="1161033" cy="1165901"/>
            </a:xfrm>
            <a:prstGeom prst="ellipse">
              <a:avLst/>
            </a:prstGeom>
            <a:noFill/>
            <a:ln w="285750">
              <a:solidFill>
                <a:schemeClr val="bg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 name="Graphic 47">
            <a:extLst>
              <a:ext uri="{FF2B5EF4-FFF2-40B4-BE49-F238E27FC236}">
                <a16:creationId xmlns:a16="http://schemas.microsoft.com/office/drawing/2014/main" id="{1C4F5926-98B4-B2E5-3493-2317FD41E82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432130" y="2330046"/>
            <a:ext cx="829401" cy="833970"/>
          </a:xfrm>
          <a:prstGeom prst="rect">
            <a:avLst/>
          </a:prstGeom>
        </p:spPr>
      </p:pic>
      <p:pic>
        <p:nvPicPr>
          <p:cNvPr id="52" name="Graphic 51">
            <a:extLst>
              <a:ext uri="{FF2B5EF4-FFF2-40B4-BE49-F238E27FC236}">
                <a16:creationId xmlns:a16="http://schemas.microsoft.com/office/drawing/2014/main" id="{D58946D5-B12D-748A-8006-2AD919AD2F9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401826" y="2066194"/>
            <a:ext cx="1403498" cy="1403500"/>
          </a:xfrm>
          <a:prstGeom prst="rect">
            <a:avLst/>
          </a:prstGeom>
        </p:spPr>
      </p:pic>
      <p:pic>
        <p:nvPicPr>
          <p:cNvPr id="56" name="Graphic 55">
            <a:extLst>
              <a:ext uri="{FF2B5EF4-FFF2-40B4-BE49-F238E27FC236}">
                <a16:creationId xmlns:a16="http://schemas.microsoft.com/office/drawing/2014/main" id="{0E9DF83D-2AD7-5CD7-E1D3-8E5C5C9BC6D4}"/>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9909272" y="2441912"/>
            <a:ext cx="722452" cy="668206"/>
          </a:xfrm>
          <a:prstGeom prst="rect">
            <a:avLst/>
          </a:prstGeom>
        </p:spPr>
      </p:pic>
    </p:spTree>
    <p:extLst>
      <p:ext uri="{BB962C8B-B14F-4D97-AF65-F5344CB8AC3E}">
        <p14:creationId xmlns:p14="http://schemas.microsoft.com/office/powerpoint/2010/main" val="172046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8FA88-633B-F4A5-16A2-A628FA55B655}"/>
            </a:ext>
          </a:extLst>
        </p:cNvPr>
        <p:cNvGrpSpPr/>
        <p:nvPr/>
      </p:nvGrpSpPr>
      <p:grpSpPr>
        <a:xfrm>
          <a:off x="0" y="0"/>
          <a:ext cx="0" cy="0"/>
          <a:chOff x="0" y="0"/>
          <a:chExt cx="0" cy="0"/>
        </a:xfrm>
      </p:grpSpPr>
      <p:sp>
        <p:nvSpPr>
          <p:cNvPr id="9" name="Titel 8">
            <a:extLst>
              <a:ext uri="{FF2B5EF4-FFF2-40B4-BE49-F238E27FC236}">
                <a16:creationId xmlns:a16="http://schemas.microsoft.com/office/drawing/2014/main" id="{5625FFAA-FC7A-D3E5-3E07-33E910834191}"/>
              </a:ext>
            </a:extLst>
          </p:cNvPr>
          <p:cNvSpPr>
            <a:spLocks noGrp="1"/>
          </p:cNvSpPr>
          <p:nvPr>
            <p:ph type="title"/>
          </p:nvPr>
        </p:nvSpPr>
        <p:spPr>
          <a:xfrm>
            <a:off x="3007086" y="360000"/>
            <a:ext cx="8346713" cy="1325563"/>
          </a:xfrm>
        </p:spPr>
        <p:txBody>
          <a:bodyPr/>
          <a:lstStyle/>
          <a:p>
            <a:r>
              <a:rPr lang="nl-NL" dirty="0"/>
              <a:t>Onderzoek in cijfers</a:t>
            </a:r>
            <a:endParaRPr lang="en-US" dirty="0"/>
          </a:p>
        </p:txBody>
      </p:sp>
      <p:sp>
        <p:nvSpPr>
          <p:cNvPr id="8" name="Tijdelijke aanduiding voor afbeelding 7">
            <a:extLst>
              <a:ext uri="{FF2B5EF4-FFF2-40B4-BE49-F238E27FC236}">
                <a16:creationId xmlns:a16="http://schemas.microsoft.com/office/drawing/2014/main" id="{7F6331E2-D22B-3647-733A-0DC1272B2F82}"/>
              </a:ext>
            </a:extLst>
          </p:cNvPr>
          <p:cNvSpPr>
            <a:spLocks noGrp="1"/>
          </p:cNvSpPr>
          <p:nvPr>
            <p:ph type="pic" sz="quarter" idx="16"/>
          </p:nvPr>
        </p:nvSpPr>
        <p:spPr/>
        <p:txBody>
          <a:bodyPr/>
          <a:lstStyle/>
          <a:p>
            <a:endParaRPr lang="en-US"/>
          </a:p>
        </p:txBody>
      </p:sp>
      <p:sp>
        <p:nvSpPr>
          <p:cNvPr id="44" name="Rechthoek 43">
            <a:extLst>
              <a:ext uri="{FF2B5EF4-FFF2-40B4-BE49-F238E27FC236}">
                <a16:creationId xmlns:a16="http://schemas.microsoft.com/office/drawing/2014/main" id="{B2176F79-5894-11D7-D132-AD2160E238FD}"/>
              </a:ext>
            </a:extLst>
          </p:cNvPr>
          <p:cNvSpPr>
            <a:spLocks noChangeAspect="1"/>
          </p:cNvSpPr>
          <p:nvPr/>
        </p:nvSpPr>
        <p:spPr>
          <a:xfrm>
            <a:off x="2966550" y="2335213"/>
            <a:ext cx="540000" cy="540000"/>
          </a:xfrm>
          <a:prstGeom prst="rect">
            <a:avLst/>
          </a:prstGeom>
          <a:blipFill>
            <a:blip>
              <a:extLst>
                <a:ext uri="{96DAC541-7B7A-43D3-8B79-37D633B846F1}">
                  <asvg:svgBlip xmlns:asvg="http://schemas.microsoft.com/office/drawing/2016/SVG/main" r:embed="rId3"/>
                </a:ext>
              </a:extLst>
            </a:blip>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6.245</a:t>
            </a:r>
          </a:p>
          <a:p>
            <a:pPr>
              <a:lnSpc>
                <a:spcPts val="2400"/>
              </a:lnSpc>
            </a:pPr>
            <a:r>
              <a:rPr lang="nl-NL" sz="1600" dirty="0">
                <a:solidFill>
                  <a:srgbClr val="001158"/>
                </a:solidFill>
                <a:latin typeface="Merriweather" panose="00000500000000000000" pitchFamily="2" charset="0"/>
              </a:rPr>
              <a:t>publicaties</a:t>
            </a:r>
            <a:endParaRPr lang="en-US" dirty="0">
              <a:solidFill>
                <a:srgbClr val="001158"/>
              </a:solidFill>
              <a:latin typeface="Merriweather" panose="00000500000000000000" pitchFamily="2" charset="0"/>
            </a:endParaRPr>
          </a:p>
        </p:txBody>
      </p:sp>
      <p:sp>
        <p:nvSpPr>
          <p:cNvPr id="2" name="Rechthoek 1">
            <a:extLst>
              <a:ext uri="{FF2B5EF4-FFF2-40B4-BE49-F238E27FC236}">
                <a16:creationId xmlns:a16="http://schemas.microsoft.com/office/drawing/2014/main" id="{5EDD9AF0-0C32-0977-8066-A8568CEE3D11}"/>
              </a:ext>
            </a:extLst>
          </p:cNvPr>
          <p:cNvSpPr>
            <a:spLocks noChangeAspect="1"/>
          </p:cNvSpPr>
          <p:nvPr/>
        </p:nvSpPr>
        <p:spPr>
          <a:xfrm>
            <a:off x="6048994" y="2335213"/>
            <a:ext cx="540000" cy="540000"/>
          </a:xfrm>
          <a:prstGeom prst="rect">
            <a:avLst/>
          </a:prstGeom>
          <a:blipFill dpi="0" rotWithShape="1">
            <a:blip>
              <a:extLst>
                <a:ext uri="{96DAC541-7B7A-43D3-8B79-37D633B846F1}">
                  <asvg:svgBlip xmlns:asvg="http://schemas.microsoft.com/office/drawing/2016/SVG/main" r:embed="rId4"/>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557</a:t>
            </a:r>
          </a:p>
          <a:p>
            <a:pPr>
              <a:lnSpc>
                <a:spcPts val="2400"/>
              </a:lnSpc>
            </a:pPr>
            <a:r>
              <a:rPr lang="nl-NL" sz="1600" dirty="0">
                <a:solidFill>
                  <a:srgbClr val="001158"/>
                </a:solidFill>
                <a:latin typeface="Merriweather" panose="00000500000000000000" pitchFamily="2" charset="0"/>
              </a:rPr>
              <a:t>promoties</a:t>
            </a:r>
            <a:endParaRPr lang="en-US" sz="1600" dirty="0">
              <a:solidFill>
                <a:srgbClr val="001158"/>
              </a:solidFill>
              <a:latin typeface="Merriweather" panose="00000500000000000000" pitchFamily="2" charset="0"/>
            </a:endParaRPr>
          </a:p>
        </p:txBody>
      </p:sp>
      <p:sp>
        <p:nvSpPr>
          <p:cNvPr id="5" name="Rechthoek 4">
            <a:extLst>
              <a:ext uri="{FF2B5EF4-FFF2-40B4-BE49-F238E27FC236}">
                <a16:creationId xmlns:a16="http://schemas.microsoft.com/office/drawing/2014/main" id="{ADF4C9F8-0879-B38C-D190-251F1479213B}"/>
              </a:ext>
            </a:extLst>
          </p:cNvPr>
          <p:cNvSpPr>
            <a:spLocks noChangeAspect="1"/>
          </p:cNvSpPr>
          <p:nvPr/>
        </p:nvSpPr>
        <p:spPr>
          <a:xfrm>
            <a:off x="2966549" y="4394602"/>
            <a:ext cx="648000" cy="648000"/>
          </a:xfrm>
          <a:prstGeom prst="rect">
            <a:avLst/>
          </a:prstGeom>
          <a:blipFill dpi="0" rotWithShape="1">
            <a:blip>
              <a:extLst>
                <a:ext uri="{96DAC541-7B7A-43D3-8B79-37D633B846F1}">
                  <asvg:svgBlip xmlns:asvg="http://schemas.microsoft.com/office/drawing/2016/SVG/main" r:embed="rId5"/>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339</a:t>
            </a:r>
            <a:endParaRPr lang="nl-NL" sz="28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hoogleraren</a:t>
            </a:r>
          </a:p>
          <a:p>
            <a:pPr>
              <a:lnSpc>
                <a:spcPts val="2400"/>
              </a:lnSpc>
            </a:pPr>
            <a:r>
              <a:rPr lang="nl-NL" sz="1600" dirty="0">
                <a:solidFill>
                  <a:srgbClr val="001158"/>
                </a:solidFill>
                <a:latin typeface="Merriweather" panose="00000500000000000000" pitchFamily="2" charset="0"/>
              </a:rPr>
              <a:t>36% vrouw</a:t>
            </a:r>
            <a:endParaRPr lang="en-US" dirty="0">
              <a:solidFill>
                <a:srgbClr val="001158"/>
              </a:solidFill>
              <a:latin typeface="Merriweather" panose="00000500000000000000" pitchFamily="2" charset="0"/>
            </a:endParaRPr>
          </a:p>
        </p:txBody>
      </p:sp>
      <p:sp>
        <p:nvSpPr>
          <p:cNvPr id="6" name="Rechthoek 5">
            <a:extLst>
              <a:ext uri="{FF2B5EF4-FFF2-40B4-BE49-F238E27FC236}">
                <a16:creationId xmlns:a16="http://schemas.microsoft.com/office/drawing/2014/main" id="{3AC8636B-A906-3AD0-454F-CE7DD846187A}"/>
              </a:ext>
            </a:extLst>
          </p:cNvPr>
          <p:cNvSpPr>
            <a:spLocks noChangeAspect="1"/>
          </p:cNvSpPr>
          <p:nvPr/>
        </p:nvSpPr>
        <p:spPr>
          <a:xfrm>
            <a:off x="9218640" y="2332575"/>
            <a:ext cx="540000" cy="540000"/>
          </a:xfrm>
          <a:prstGeom prst="rect">
            <a:avLst/>
          </a:prstGeom>
          <a:blipFill dpi="0" rotWithShape="1">
            <a:blip>
              <a:extLst>
                <a:ext uri="{96DAC541-7B7A-43D3-8B79-37D633B846F1}">
                  <asvg:svgBlip xmlns:asvg="http://schemas.microsoft.com/office/drawing/2016/SVG/main" r:embed="rId6"/>
                </a:ext>
              </a:extLst>
            </a:blip>
            <a:srcRect/>
            <a:stretch>
              <a:fillRect t="6000" b="-6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468000" rIns="0" bIns="0" rtlCol="0" anchor="ctr"/>
          <a:lstStyle/>
          <a:p>
            <a:pPr>
              <a:lnSpc>
                <a:spcPts val="2400"/>
              </a:lnSpc>
            </a:pPr>
            <a:r>
              <a:rPr lang="nl-NL" sz="3200" b="1" dirty="0">
                <a:solidFill>
                  <a:srgbClr val="B27F2A"/>
                </a:solidFill>
                <a:latin typeface="Merriweather" panose="00000500000000000000" pitchFamily="2" charset="0"/>
              </a:rPr>
              <a:t>29</a:t>
            </a:r>
          </a:p>
          <a:p>
            <a:pPr>
              <a:lnSpc>
                <a:spcPts val="2000"/>
              </a:lnSpc>
            </a:pPr>
            <a:r>
              <a:rPr lang="nl-NL" sz="1600" dirty="0">
                <a:solidFill>
                  <a:srgbClr val="001158"/>
                </a:solidFill>
                <a:latin typeface="Merriweather" panose="00000500000000000000" pitchFamily="2" charset="0"/>
              </a:rPr>
              <a:t>Spinozapremies</a:t>
            </a:r>
          </a:p>
          <a:p>
            <a:pPr>
              <a:lnSpc>
                <a:spcPts val="2000"/>
              </a:lnSpc>
            </a:pPr>
            <a:r>
              <a:rPr lang="nl-NL" sz="1200" dirty="0">
                <a:solidFill>
                  <a:srgbClr val="001158"/>
                </a:solidFill>
                <a:latin typeface="Merriweather" panose="00000500000000000000" pitchFamily="2" charset="0"/>
              </a:rPr>
              <a:t>tot nu toe</a:t>
            </a:r>
            <a:endParaRPr lang="en-US" sz="1400" dirty="0">
              <a:solidFill>
                <a:srgbClr val="001158"/>
              </a:solidFill>
              <a:latin typeface="Merriweather" panose="00000500000000000000" pitchFamily="2" charset="0"/>
            </a:endParaRPr>
          </a:p>
        </p:txBody>
      </p:sp>
      <p:sp>
        <p:nvSpPr>
          <p:cNvPr id="34" name="Rechthoek 33">
            <a:extLst>
              <a:ext uri="{FF2B5EF4-FFF2-40B4-BE49-F238E27FC236}">
                <a16:creationId xmlns:a16="http://schemas.microsoft.com/office/drawing/2014/main" id="{34A72ED2-A1AB-3025-51F9-2BD70B3F3222}"/>
              </a:ext>
            </a:extLst>
          </p:cNvPr>
          <p:cNvSpPr>
            <a:spLocks noChangeAspect="1"/>
          </p:cNvSpPr>
          <p:nvPr/>
        </p:nvSpPr>
        <p:spPr>
          <a:xfrm>
            <a:off x="6019358" y="4180793"/>
            <a:ext cx="828000" cy="828000"/>
          </a:xfrm>
          <a:prstGeom prst="rect">
            <a:avLst/>
          </a:prstGeom>
          <a:blipFill dpi="0" rotWithShape="1">
            <a:blip>
              <a:extLst>
                <a:ext uri="{96DAC541-7B7A-43D3-8B79-37D633B846F1}">
                  <asvg:svgBlip xmlns:asvg="http://schemas.microsoft.com/office/drawing/2016/SVG/main" r:embed="rId7"/>
                </a:ext>
              </a:extLst>
            </a:blip>
            <a:srcRect/>
            <a:stretch>
              <a:fillRect l="8000" t="8000" r="8000" b="8000"/>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56000" tIns="180000" rIns="0" bIns="0" rtlCol="0" anchor="ctr"/>
          <a:lstStyle/>
          <a:p>
            <a:pPr>
              <a:lnSpc>
                <a:spcPts val="2400"/>
              </a:lnSpc>
            </a:pPr>
            <a:r>
              <a:rPr lang="nl-NL" sz="3200" b="1" dirty="0">
                <a:solidFill>
                  <a:srgbClr val="B27F2A"/>
                </a:solidFill>
                <a:latin typeface="Merriweather" panose="00000500000000000000" pitchFamily="2" charset="0"/>
              </a:rPr>
              <a:t>97</a:t>
            </a:r>
            <a:endParaRPr lang="nl-NL" sz="2400" b="1" dirty="0">
              <a:solidFill>
                <a:srgbClr val="B27F2A"/>
              </a:solidFill>
              <a:latin typeface="Merriweather" panose="00000500000000000000" pitchFamily="2" charset="0"/>
            </a:endParaRPr>
          </a:p>
          <a:p>
            <a:pPr>
              <a:lnSpc>
                <a:spcPts val="2400"/>
              </a:lnSpc>
            </a:pPr>
            <a:r>
              <a:rPr lang="nl-NL" sz="1600" dirty="0">
                <a:solidFill>
                  <a:srgbClr val="001158"/>
                </a:solidFill>
                <a:latin typeface="Merriweather" panose="00000500000000000000" pitchFamily="2" charset="0"/>
              </a:rPr>
              <a:t>NWO-subsidies</a:t>
            </a:r>
            <a:endParaRPr lang="en-US" dirty="0">
              <a:solidFill>
                <a:srgbClr val="001158"/>
              </a:solidFill>
              <a:latin typeface="Merriweather" panose="00000500000000000000" pitchFamily="2" charset="0"/>
            </a:endParaRPr>
          </a:p>
        </p:txBody>
      </p:sp>
      <p:sp>
        <p:nvSpPr>
          <p:cNvPr id="35" name="Rechthoek 34">
            <a:extLst>
              <a:ext uri="{FF2B5EF4-FFF2-40B4-BE49-F238E27FC236}">
                <a16:creationId xmlns:a16="http://schemas.microsoft.com/office/drawing/2014/main" id="{5ADADC45-11E9-EA3B-28F2-3340C2A86847}"/>
              </a:ext>
            </a:extLst>
          </p:cNvPr>
          <p:cNvSpPr>
            <a:spLocks noChangeAspect="1"/>
          </p:cNvSpPr>
          <p:nvPr/>
        </p:nvSpPr>
        <p:spPr>
          <a:xfrm>
            <a:off x="9162778" y="4233899"/>
            <a:ext cx="684000" cy="684000"/>
          </a:xfrm>
          <a:prstGeom prst="rect">
            <a:avLst/>
          </a:prstGeom>
          <a:blipFill dpi="0" rotWithShape="1">
            <a:blip>
              <a:extLst>
                <a:ext uri="{96DAC541-7B7A-43D3-8B79-37D633B846F1}">
                  <asvg:svgBlip xmlns:asvg="http://schemas.microsoft.com/office/drawing/2016/SVG/main" r:embed="rId8"/>
                </a:ext>
              </a:extLst>
            </a:blip>
            <a:srcRect/>
            <a:stretch>
              <a:fillRect/>
            </a:stretch>
          </a:blipFill>
          <a:ln w="38100">
            <a:noFill/>
          </a:ln>
        </p:spPr>
        <p:style>
          <a:lnRef idx="2">
            <a:schemeClr val="accent1">
              <a:shade val="15000"/>
            </a:schemeClr>
          </a:lnRef>
          <a:fillRef idx="1">
            <a:schemeClr val="accent1"/>
          </a:fillRef>
          <a:effectRef idx="0">
            <a:schemeClr val="accent1"/>
          </a:effectRef>
          <a:fontRef idx="minor">
            <a:schemeClr val="lt1"/>
          </a:fontRef>
        </p:style>
        <p:txBody>
          <a:bodyPr wrap="none" lIns="720000" tIns="180000" rIns="0" bIns="0" rtlCol="0" anchor="ctr"/>
          <a:lstStyle/>
          <a:p>
            <a:pPr>
              <a:lnSpc>
                <a:spcPts val="2400"/>
              </a:lnSpc>
            </a:pPr>
            <a:r>
              <a:rPr lang="nl-NL" sz="3200" b="1" dirty="0">
                <a:solidFill>
                  <a:srgbClr val="B27F2A"/>
                </a:solidFill>
                <a:latin typeface="Merriweather" panose="00000500000000000000" pitchFamily="2" charset="0"/>
              </a:rPr>
              <a:t>15</a:t>
            </a:r>
          </a:p>
          <a:p>
            <a:pPr>
              <a:lnSpc>
                <a:spcPts val="2400"/>
              </a:lnSpc>
            </a:pPr>
            <a:r>
              <a:rPr lang="nl-NL" sz="1600" dirty="0">
                <a:solidFill>
                  <a:srgbClr val="001158"/>
                </a:solidFill>
                <a:latin typeface="Merriweather" panose="00000500000000000000" pitchFamily="2" charset="0"/>
              </a:rPr>
              <a:t>ERC Grants</a:t>
            </a:r>
            <a:endParaRPr lang="en-US" sz="1600" dirty="0">
              <a:solidFill>
                <a:srgbClr val="001158"/>
              </a:solidFill>
              <a:latin typeface="Merriweather" panose="00000500000000000000" pitchFamily="2" charset="0"/>
            </a:endParaRPr>
          </a:p>
        </p:txBody>
      </p:sp>
    </p:spTree>
    <p:extLst>
      <p:ext uri="{BB962C8B-B14F-4D97-AF65-F5344CB8AC3E}">
        <p14:creationId xmlns:p14="http://schemas.microsoft.com/office/powerpoint/2010/main" val="2131986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itel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Inhou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Metadata/LabelInfo.xml><?xml version="1.0" encoding="utf-8"?>
<clbl:labelList xmlns:clbl="http://schemas.microsoft.com/office/2020/mipLabelMetadata">
  <clbl:label id="{194e651f-24a5-4e6a-908a-86ed082a58f2}" enabled="1" method="Privileged" siteId="{ca2a7f76-dbd7-4ec0-9108-6b3d524fb7c8}" removed="0"/>
</clbl:labelList>
</file>

<file path=docProps/app.xml><?xml version="1.0" encoding="utf-8"?>
<Properties xmlns="http://schemas.openxmlformats.org/officeDocument/2006/extended-properties" xmlns:vt="http://schemas.openxmlformats.org/officeDocument/2006/docPropsVTypes">
  <Template/>
  <TotalTime>0</TotalTime>
  <Words>2890</Words>
  <Application>Microsoft Office PowerPoint</Application>
  <PresentationFormat>Breedbeeld</PresentationFormat>
  <Paragraphs>382</Paragraphs>
  <Slides>16</Slides>
  <Notes>16</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16</vt:i4>
      </vt:variant>
    </vt:vector>
  </HeadingPairs>
  <TitlesOfParts>
    <vt:vector size="26" baseType="lpstr">
      <vt:lpstr>Aptos</vt:lpstr>
      <vt:lpstr>Vestula Pro DemiBold</vt:lpstr>
      <vt:lpstr>Vestula Pro</vt:lpstr>
      <vt:lpstr>Arial</vt:lpstr>
      <vt:lpstr>Vestula</vt:lpstr>
      <vt:lpstr>Merriweather</vt:lpstr>
      <vt:lpstr>Verdana</vt:lpstr>
      <vt:lpstr>Calibri</vt:lpstr>
      <vt:lpstr>Titels</vt:lpstr>
      <vt:lpstr>Inhoud</vt:lpstr>
      <vt:lpstr>Ontdek de Universiteit Leiden</vt:lpstr>
      <vt:lpstr>Eerste universiteit van Nederland</vt:lpstr>
      <vt:lpstr>In twee steden, in een uniek ecosysteem</vt:lpstr>
      <vt:lpstr>Faculteiten</vt:lpstr>
      <vt:lpstr>De universiteit in cijfers</vt:lpstr>
      <vt:lpstr>Vernieuwen en verbinden Strategisch plan 2022-2027</vt:lpstr>
      <vt:lpstr>Internationaal toponderzoek</vt:lpstr>
      <vt:lpstr>Profiel Universiteit Leiden  15 thema’s in 5 domeinen</vt:lpstr>
      <vt:lpstr>Onderzoek in cijfers</vt:lpstr>
      <vt:lpstr>Innovatie en kennisdeling</vt:lpstr>
      <vt:lpstr>Onderwijs in cijfers</vt:lpstr>
      <vt:lpstr>Waarom kiezen studenten voor ons?</vt:lpstr>
      <vt:lpstr>Een leven lang leren</vt:lpstr>
      <vt:lpstr>Internationale samenwerking</vt:lpstr>
      <vt:lpstr>Onze alumni</vt:lpstr>
      <vt:lpstr>universiteitleiden.nl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Scheen, D.A.C. (Daniël)</cp:lastModifiedBy>
  <cp:revision>59</cp:revision>
  <dcterms:created xsi:type="dcterms:W3CDTF">2026-03-25T17:17:01Z</dcterms:created>
  <dcterms:modified xsi:type="dcterms:W3CDTF">2026-07-22T12:33:23Z</dcterms:modified>
</cp:coreProperties>
</file>